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0" r:id="rId2"/>
  </p:sldMasterIdLst>
  <p:notesMasterIdLst>
    <p:notesMasterId r:id="rId16"/>
  </p:notesMasterIdLst>
  <p:handoutMasterIdLst>
    <p:handoutMasterId r:id="rId17"/>
  </p:handoutMasterIdLst>
  <p:sldIdLst>
    <p:sldId id="321" r:id="rId3"/>
    <p:sldId id="322" r:id="rId4"/>
    <p:sldId id="309" r:id="rId5"/>
    <p:sldId id="310" r:id="rId6"/>
    <p:sldId id="311" r:id="rId7"/>
    <p:sldId id="320" r:id="rId8"/>
    <p:sldId id="313" r:id="rId9"/>
    <p:sldId id="314" r:id="rId10"/>
    <p:sldId id="315" r:id="rId11"/>
    <p:sldId id="316" r:id="rId12"/>
    <p:sldId id="317" r:id="rId13"/>
    <p:sldId id="318" r:id="rId14"/>
    <p:sldId id="319" r:id="rId1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p15:clr>
            <a:srgbClr val="A4A3A4"/>
          </p15:clr>
        </p15:guide>
        <p15:guide id="6"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ara" initials="tmk"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87251" autoAdjust="0"/>
  </p:normalViewPr>
  <p:slideViewPr>
    <p:cSldViewPr snapToGrid="0" showGuides="1">
      <p:cViewPr varScale="1">
        <p:scale>
          <a:sx n="75" d="100"/>
          <a:sy n="75" d="100"/>
        </p:scale>
        <p:origin x="1306" y="6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3800" y="-2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E44A3003-2FCD-9C4A-AECA-7A660DE7CD6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a:extLst>
              <a:ext uri="{FF2B5EF4-FFF2-40B4-BE49-F238E27FC236}">
                <a16:creationId xmlns:a16="http://schemas.microsoft.com/office/drawing/2014/main" id="{78A0FD5F-93B0-E843-BE18-27A26E838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10" y="9228920"/>
            <a:ext cx="1435608" cy="243783"/>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xfrm>
            <a:off x="3346450" y="449263"/>
            <a:ext cx="2085975" cy="1565275"/>
          </a:xfrm>
        </p:spPr>
      </p:sp>
    </p:spTree>
    <p:extLst>
      <p:ext uri="{BB962C8B-B14F-4D97-AF65-F5344CB8AC3E}">
        <p14:creationId xmlns:p14="http://schemas.microsoft.com/office/powerpoint/2010/main" val="232565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xfrm>
            <a:off x="3346450" y="449263"/>
            <a:ext cx="2085975" cy="1565275"/>
          </a:xfrm>
        </p:spPr>
      </p:sp>
    </p:spTree>
    <p:extLst>
      <p:ext uri="{BB962C8B-B14F-4D97-AF65-F5344CB8AC3E}">
        <p14:creationId xmlns:p14="http://schemas.microsoft.com/office/powerpoint/2010/main" val="2991343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13</a:t>
            </a:fld>
            <a:endParaRPr lang="en-US" dirty="0"/>
          </a:p>
        </p:txBody>
      </p:sp>
    </p:spTree>
    <p:extLst>
      <p:ext uri="{BB962C8B-B14F-4D97-AF65-F5344CB8AC3E}">
        <p14:creationId xmlns:p14="http://schemas.microsoft.com/office/powerpoint/2010/main" val="2120018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3</a:t>
            </a:fld>
            <a:endParaRPr lang="en-US" dirty="0"/>
          </a:p>
        </p:txBody>
      </p:sp>
    </p:spTree>
    <p:extLst>
      <p:ext uri="{BB962C8B-B14F-4D97-AF65-F5344CB8AC3E}">
        <p14:creationId xmlns:p14="http://schemas.microsoft.com/office/powerpoint/2010/main" val="2868797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a:t>In</a:t>
            </a:r>
            <a:r>
              <a:rPr lang="en-US" baseline="0" dirty="0"/>
              <a:t> a life or death situation, a simple procedure fails about as often as grocery shopping fails w/o a list.</a:t>
            </a:r>
          </a:p>
          <a:p>
            <a:endParaRPr lang="en-US" baseline="0" dirty="0"/>
          </a:p>
          <a:p>
            <a:r>
              <a:rPr lang="en-US" baseline="0" dirty="0"/>
              <a:t>Why? Not stupidity. Not a lack of education or training. Human nature.</a:t>
            </a:r>
          </a:p>
          <a:p>
            <a:endParaRPr lang="en-US" baseline="0" dirty="0"/>
          </a:p>
          <a:p>
            <a:r>
              <a:rPr lang="en-US" baseline="0" dirty="0"/>
              <a:t>Discuss CL </a:t>
            </a:r>
            <a:r>
              <a:rPr lang="en-US" baseline="0" dirty="0" err="1"/>
              <a:t>cklist</a:t>
            </a:r>
            <a:r>
              <a:rPr lang="en-US" baseline="0" dirty="0"/>
              <a:t> and result</a:t>
            </a:r>
            <a:endParaRPr lang="en-US" dirty="0"/>
          </a:p>
          <a:p>
            <a:endParaRPr lang="en-US" dirty="0"/>
          </a:p>
          <a:p>
            <a:r>
              <a:rPr lang="en-US" dirty="0"/>
              <a:t>Discuss</a:t>
            </a:r>
            <a:r>
              <a:rPr lang="en-US" baseline="0" dirty="0"/>
              <a:t> BCBS </a:t>
            </a:r>
            <a:r>
              <a:rPr lang="en-US" dirty="0"/>
              <a:t>Keystone study in Michigan18 months;</a:t>
            </a:r>
            <a:r>
              <a:rPr lang="en-US" baseline="0" dirty="0"/>
              <a:t> </a:t>
            </a:r>
            <a:r>
              <a:rPr lang="en-US" dirty="0"/>
              <a:t>175 million;</a:t>
            </a:r>
            <a:r>
              <a:rPr lang="en-US" baseline="0" dirty="0"/>
              <a:t> </a:t>
            </a:r>
            <a:r>
              <a:rPr lang="en-US" dirty="0"/>
              <a:t>1500 lives; </a:t>
            </a:r>
          </a:p>
          <a:p>
            <a:endParaRPr lang="en-US" dirty="0"/>
          </a:p>
          <a:p>
            <a:r>
              <a:rPr lang="en-US" i="0" dirty="0"/>
              <a:t>“</a:t>
            </a:r>
            <a:r>
              <a:rPr lang="en-US" i="0" dirty="0" err="1"/>
              <a:t>Pronovost</a:t>
            </a:r>
            <a:r>
              <a:rPr lang="en-US" i="0" dirty="0"/>
              <a:t> had been canny when he started. In his first conversations with hospital administrators, he hadn’t ordered them to use the central line checklist. Instead, he asked them simply to gather data on their own line infection rates. In early 2004, they found the infection rates for ICU patients in Michigan hospitals were higher than the national average, and in some hospitals dramatically so. Sinai-Grace experienced more central line infections than 75 percent of American hospitals. Meanwhile, Blue Cross Blue Shield of Michigan agreed to give hospitals small bonus payments for participating in </a:t>
            </a:r>
            <a:r>
              <a:rPr lang="en-US" i="0" dirty="0" err="1"/>
              <a:t>Pronovost’s</a:t>
            </a:r>
            <a:r>
              <a:rPr lang="en-US" i="0" dirty="0"/>
              <a:t> program. A checklist suddenly seemed an easy and logical thing to try. In what became known as the Keystone Initiative, each hospital assigned a project manager to roll out the checklist and participate in twice-monthly conference calls with </a:t>
            </a:r>
            <a:r>
              <a:rPr lang="en-US" i="0" dirty="0" err="1"/>
              <a:t>Pronovost</a:t>
            </a:r>
            <a:r>
              <a:rPr lang="en-US" i="0" dirty="0"/>
              <a:t> for troubleshooting. </a:t>
            </a:r>
            <a:r>
              <a:rPr lang="en-US" i="0" dirty="0" err="1"/>
              <a:t>Pronovost</a:t>
            </a:r>
            <a:r>
              <a:rPr lang="en-US" i="0" dirty="0"/>
              <a:t> also insisted that the participating hospitals assign to each unit a senior hospital executive who would visit at least once a month, hear the staff’s complaints, and help them solve problems. The executives were reluctant. They normally lived in meetings, worrying about strategy and budgets. They weren’t used to venturing into patient territory and didn’t feel they belonged there. In some places, they encountered hostility, but their involvement proved crucial. In the first month, the executives discovered that chlorhexidine soap, shown to reduce line infections, was available in less than a third of the ICUs. This was a problem only an executive could solve. Within weeks, every ICU in Michigan had a supply of the soap. Teams also complained to the hospital officials that, although the checklist required patients be fully covered with a sterile drape when lines were being put in, full-size drapes were often unavailable. So the officials made sure that drapes were stocked. </a:t>
            </a:r>
          </a:p>
          <a:p>
            <a:endParaRPr lang="en-US" i="0" dirty="0"/>
          </a:p>
          <a:p>
            <a:r>
              <a:rPr lang="en-US" i="0" dirty="0"/>
              <a:t>In December 2006, the Keystone Initiative published its findings in a landmark article in the New England Journal of Medicine. Within the first three months of the project, the central line infection rate in Michigan’s ICUs decreased by 66 percent. Most ICUs—including the ones at Sinai-Grace Hospital—cut their quarterly infection rate to zero. Michigan’s infection rates fell so low that its average ICU outperformed 90 percent of ICUs nationwide</a:t>
            </a:r>
            <a:r>
              <a:rPr lang="en-US" b="1" i="0" dirty="0"/>
              <a:t>. In the Keystone Initiative’s first eighteen months, the hospitals saved an estimated $175 million in costs and more than fifteen hundred lives.</a:t>
            </a:r>
            <a:r>
              <a:rPr lang="en-US" i="0" dirty="0"/>
              <a:t> The successes have been sustained for several years now—all because of a stupid little checklist.”</a:t>
            </a:r>
          </a:p>
          <a:p>
            <a:endParaRPr lang="en-US" dirty="0"/>
          </a:p>
          <a:p>
            <a:endParaRPr lang="en-US" dirty="0"/>
          </a:p>
        </p:txBody>
      </p:sp>
      <p:sp>
        <p:nvSpPr>
          <p:cNvPr id="4" name="Header Placeholder 3"/>
          <p:cNvSpPr>
            <a:spLocks noGrp="1"/>
          </p:cNvSpPr>
          <p:nvPr>
            <p:ph type="hdr" sz="quarter" idx="10"/>
          </p:nvPr>
        </p:nvSpPr>
        <p:spPr/>
        <p:txBody>
          <a:bodyPr/>
          <a:lstStyle/>
          <a:p>
            <a:r>
              <a:rPr lang="en-US">
                <a:solidFill>
                  <a:srgbClr val="000000"/>
                </a:solidFill>
              </a:rPr>
              <a:t>Author</a:t>
            </a:r>
          </a:p>
          <a:p>
            <a:r>
              <a:rPr lang="en-US">
                <a:solidFill>
                  <a:srgbClr val="000000"/>
                </a:solidFill>
              </a:rPr>
              <a:t>Program</a:t>
            </a:r>
            <a:endParaRPr lang="en-US" dirty="0">
              <a:solidFill>
                <a:srgbClr val="000000"/>
              </a:solidFill>
            </a:endParaRPr>
          </a:p>
        </p:txBody>
      </p:sp>
      <p:sp>
        <p:nvSpPr>
          <p:cNvPr id="5" name="Date Placeholder 4"/>
          <p:cNvSpPr>
            <a:spLocks noGrp="1"/>
          </p:cNvSpPr>
          <p:nvPr>
            <p:ph type="dt" idx="11"/>
          </p:nvPr>
        </p:nvSpPr>
        <p:spPr>
          <a:xfrm>
            <a:off x="4738556" y="215676"/>
            <a:ext cx="3431022" cy="339081"/>
          </a:xfrm>
          <a:prstGeom prst="rect">
            <a:avLst/>
          </a:prstGeom>
        </p:spPr>
        <p:txBody>
          <a:bodyPr lIns="87933" tIns="43966" rIns="87933" bIns="43966"/>
          <a:lstStyle/>
          <a:p>
            <a:fld id="{454AB770-A45E-4881-B684-B36680350C26}" type="datetime1">
              <a:rPr lang="en-US" smtClean="0">
                <a:solidFill>
                  <a:srgbClr val="000000"/>
                </a:solidFill>
              </a:rPr>
              <a:pPr/>
              <a:t>4/22/2020</a:t>
            </a:fld>
            <a:endParaRPr lang="en-US">
              <a:solidFill>
                <a:srgbClr val="000000"/>
              </a:solidFill>
            </a:endParaRPr>
          </a:p>
        </p:txBody>
      </p:sp>
    </p:spTree>
    <p:extLst>
      <p:ext uri="{BB962C8B-B14F-4D97-AF65-F5344CB8AC3E}">
        <p14:creationId xmlns:p14="http://schemas.microsoft.com/office/powerpoint/2010/main" val="3046945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possible objection is that</a:t>
            </a:r>
            <a:r>
              <a:rPr lang="en-US" baseline="0" dirty="0"/>
              <a:t> the work may be unique; every program is unique</a:t>
            </a:r>
          </a:p>
          <a:p>
            <a:r>
              <a:rPr lang="en-US" baseline="0" dirty="0"/>
              <a:t>Response: processes and scripts are useful for types of work that we do more than once. Although every program is unique, the steps we use to create the programs are actually pretty standard. You must have at least produce a preliminary specification, code, test, verify with users, and so forth. </a:t>
            </a:r>
          </a:p>
          <a:p>
            <a:endParaRPr lang="en-US" dirty="0"/>
          </a:p>
          <a:p>
            <a:r>
              <a:rPr lang="en-US" dirty="0"/>
              <a:t>Having a script</a:t>
            </a:r>
          </a:p>
          <a:p>
            <a:r>
              <a:rPr lang="en-US" dirty="0"/>
              <a:t>Make the connection to dramatic productions (e.g., stage</a:t>
            </a:r>
            <a:r>
              <a:rPr lang="en-US" baseline="0" dirty="0"/>
              <a:t> scripts)</a:t>
            </a:r>
            <a:endParaRPr lang="en-US" dirty="0"/>
          </a:p>
          <a:p>
            <a:r>
              <a:rPr lang="en-US" dirty="0"/>
              <a:t>A procedural script describes</a:t>
            </a:r>
            <a:r>
              <a:rPr lang="en-US" baseline="0" dirty="0"/>
              <a:t> the detailed actions, steps to be taken, and how to perform the actions</a:t>
            </a:r>
          </a:p>
          <a:p>
            <a:r>
              <a:rPr lang="en-US" baseline="0" dirty="0"/>
              <a:t>A declarative script describes what should be done without describing how to do it.</a:t>
            </a:r>
          </a:p>
          <a:p>
            <a:endParaRPr lang="en-US" baseline="0" dirty="0"/>
          </a:p>
          <a:p>
            <a:r>
              <a:rPr lang="en-US" baseline="0" dirty="0"/>
              <a:t>Nested scripts may be declarative at the higher levels and devolve into more procedural scripts. </a:t>
            </a:r>
          </a:p>
          <a:p>
            <a:r>
              <a:rPr lang="en-US" baseline="0" dirty="0"/>
              <a:t>Knowledge  work usually cannot be described procedurally and will end with a declarative step. </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5</a:t>
            </a:fld>
            <a:endParaRPr lang="en-US" dirty="0"/>
          </a:p>
        </p:txBody>
      </p:sp>
    </p:spTree>
    <p:extLst>
      <p:ext uri="{BB962C8B-B14F-4D97-AF65-F5344CB8AC3E}">
        <p14:creationId xmlns:p14="http://schemas.microsoft.com/office/powerpoint/2010/main" val="2263913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6CA5F996-885E-4C86-AA31-3AFD28040563}" type="slidenum">
              <a:rPr lang="en-US" altLang="en-US"/>
              <a:pPr/>
              <a:t>6</a:t>
            </a:fld>
            <a:endParaRPr lang="en-US" altLang="en-US"/>
          </a:p>
        </p:txBody>
      </p:sp>
      <p:sp>
        <p:nvSpPr>
          <p:cNvPr id="600066" name="Rectangle 2"/>
          <p:cNvSpPr>
            <a:spLocks noGrp="1" noRot="1" noChangeAspect="1" noChangeArrowheads="1" noTextEdit="1"/>
          </p:cNvSpPr>
          <p:nvPr>
            <p:ph type="sldImg"/>
          </p:nvPr>
        </p:nvSpPr>
        <p:spPr>
          <a:ln/>
        </p:spPr>
      </p:sp>
      <p:sp>
        <p:nvSpPr>
          <p:cNvPr id="60006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823045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F18498-1159-498D-8DC7-E1A69C582DF5}" type="slidenum">
              <a:rPr lang="en-US" smtClean="0"/>
              <a:pPr/>
              <a:t>7</a:t>
            </a:fld>
            <a:endParaRPr lang="en-US" dirty="0"/>
          </a:p>
        </p:txBody>
      </p:sp>
    </p:spTree>
    <p:extLst>
      <p:ext uri="{BB962C8B-B14F-4D97-AF65-F5344CB8AC3E}">
        <p14:creationId xmlns:p14="http://schemas.microsoft.com/office/powerpoint/2010/main" val="552156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D2397BD5-DFE6-4C12-84E2-830328F99F3D}" type="slidenum">
              <a:rPr lang="en-US" altLang="en-US"/>
              <a:pPr/>
              <a:t>8</a:t>
            </a:fld>
            <a:endParaRPr lang="en-US" altLang="en-US"/>
          </a:p>
        </p:txBody>
      </p:sp>
      <p:sp>
        <p:nvSpPr>
          <p:cNvPr id="601090" name="Rectangle 2"/>
          <p:cNvSpPr>
            <a:spLocks noGrp="1" noRot="1" noChangeAspect="1" noChangeArrowheads="1" noTextEdit="1"/>
          </p:cNvSpPr>
          <p:nvPr>
            <p:ph type="sldImg"/>
          </p:nvPr>
        </p:nvSpPr>
        <p:spPr>
          <a:ln/>
        </p:spPr>
      </p:sp>
      <p:sp>
        <p:nvSpPr>
          <p:cNvPr id="6010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817186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4A855F0C-E52A-4074-AFE3-372CFCCBE162}" type="slidenum">
              <a:rPr lang="en-US" altLang="en-US"/>
              <a:pPr/>
              <a:t>9</a:t>
            </a:fld>
            <a:endParaRPr lang="en-US" altLang="en-US"/>
          </a:p>
        </p:txBody>
      </p:sp>
      <p:sp>
        <p:nvSpPr>
          <p:cNvPr id="409602" name="Rectangle 2"/>
          <p:cNvSpPr>
            <a:spLocks noGrp="1" noRot="1" noChangeAspect="1" noChangeArrowheads="1" noTextEdit="1"/>
          </p:cNvSpPr>
          <p:nvPr>
            <p:ph type="sldImg"/>
          </p:nvPr>
        </p:nvSpPr>
        <p:spPr>
          <a:xfrm>
            <a:off x="3436938" y="457200"/>
            <a:ext cx="2124075" cy="1593850"/>
          </a:xfrm>
          <a:ln>
            <a:noFill/>
          </a:ln>
          <a:extLst>
            <a:ext uri="{91240B29-F687-4f45-9708-019B960494DF}">
              <a14:hiddenLine xmlns="" xmlns:a14="http://schemas.microsoft.com/office/drawing/2010/main" w="12700">
                <a:solidFill>
                  <a:schemeClr val="tx1"/>
                </a:solidFill>
                <a:miter lim="800000"/>
                <a:headEnd/>
                <a:tailEnd/>
              </a14:hiddenLine>
            </a:ext>
          </a:extLst>
        </p:spPr>
      </p:sp>
      <p:sp>
        <p:nvSpPr>
          <p:cNvPr id="2" name="Notes Placeholder 1"/>
          <p:cNvSpPr>
            <a:spLocks noGrp="1"/>
          </p:cNvSpPr>
          <p:nvPr>
            <p:ph type="body" idx="1"/>
          </p:nvPr>
        </p:nvSpPr>
        <p:spPr/>
        <p:txBody>
          <a:bodyPr/>
          <a:lstStyle/>
          <a:p>
            <a:r>
              <a:rPr lang="en-US" dirty="0"/>
              <a:t>The format and procedure used to gather the [time] data are not important as long as the data are accurate and complete.</a:t>
            </a:r>
          </a:p>
          <a:p>
            <a:endParaRPr lang="en-US" dirty="0"/>
          </a:p>
          <a:p>
            <a:r>
              <a:rPr lang="en-US" dirty="0"/>
              <a:t>Record as you perform the work to avoid inaccuracy and omissions. </a:t>
            </a:r>
          </a:p>
          <a:p>
            <a:endParaRPr lang="en-US" dirty="0"/>
          </a:p>
          <a:p>
            <a:r>
              <a:rPr lang="en-US" dirty="0"/>
              <a:t>Record all the time that you actively work on the program.</a:t>
            </a:r>
          </a:p>
          <a:p>
            <a:endParaRPr lang="en-US" dirty="0"/>
          </a:p>
          <a:p>
            <a:r>
              <a:rPr lang="en-US" dirty="0"/>
              <a:t>Do not include time during interruptions or breaks.  </a:t>
            </a:r>
          </a:p>
          <a:p>
            <a:endParaRPr lang="en-US" dirty="0"/>
          </a:p>
        </p:txBody>
      </p:sp>
    </p:spTree>
    <p:extLst>
      <p:ext uri="{BB962C8B-B14F-4D97-AF65-F5344CB8AC3E}">
        <p14:creationId xmlns:p14="http://schemas.microsoft.com/office/powerpoint/2010/main" val="732816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4A855F0C-E52A-4074-AFE3-372CFCCBE162}" type="slidenum">
              <a:rPr lang="en-US" altLang="en-US"/>
              <a:pPr/>
              <a:t>10</a:t>
            </a:fld>
            <a:endParaRPr lang="en-US" altLang="en-US"/>
          </a:p>
        </p:txBody>
      </p:sp>
      <p:sp>
        <p:nvSpPr>
          <p:cNvPr id="409602" name="Rectangle 2"/>
          <p:cNvSpPr>
            <a:spLocks noGrp="1" noRot="1" noChangeAspect="1" noChangeArrowheads="1" noTextEdit="1"/>
          </p:cNvSpPr>
          <p:nvPr>
            <p:ph type="sldImg"/>
          </p:nvPr>
        </p:nvSpPr>
        <p:spPr>
          <a:xfrm>
            <a:off x="3436938" y="457200"/>
            <a:ext cx="2124075" cy="1593850"/>
          </a:xfrm>
          <a:ln>
            <a:noFill/>
          </a:ln>
          <a:extLst>
            <a:ext uri="{91240B29-F687-4f45-9708-019B960494DF}">
              <a14:hiddenLine xmlns="" xmlns:a14="http://schemas.microsoft.com/office/drawing/2010/main" w="12700">
                <a:solidFill>
                  <a:schemeClr val="tx1"/>
                </a:solidFill>
                <a:miter lim="800000"/>
                <a:headEnd/>
                <a:tailEnd/>
              </a14:hiddenLine>
            </a:ext>
          </a:extLst>
        </p:spPr>
      </p:sp>
      <p:sp>
        <p:nvSpPr>
          <p:cNvPr id="2" name="Notes Placeholder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545433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41446"/>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997198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02465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33126801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33400" y="1295400"/>
            <a:ext cx="4000500" cy="480060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86300" y="1295400"/>
            <a:ext cx="4000500" cy="480060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1091737"/>
      </p:ext>
    </p:extLst>
  </p:cSld>
  <p:clrMapOvr>
    <a:masterClrMapping/>
  </p:clrMapOvr>
  <p:transition spd="slow">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5902986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E4C5CF-75A0-0A41-8CD2-59420448E8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073"/>
            <a:ext cx="9144000" cy="6337300"/>
          </a:xfrm>
          <a:prstGeom prst="rect">
            <a:avLst/>
          </a:prstGeom>
        </p:spPr>
      </p:pic>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1942488"/>
            <a:ext cx="5513387" cy="2451079"/>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A0B9F750-AD01-5040-9161-714A32C62AEB}"/>
              </a:ext>
            </a:extLst>
          </p:cNvPr>
          <p:cNvSpPr txBox="1"/>
          <p:nvPr userDrawn="1"/>
        </p:nvSpPr>
        <p:spPr>
          <a:xfrm>
            <a:off x="381001" y="5335764"/>
            <a:ext cx="2705100" cy="507831"/>
          </a:xfrm>
          <a:prstGeom prst="rect">
            <a:avLst/>
          </a:prstGeom>
          <a:noFill/>
        </p:spPr>
        <p:txBody>
          <a:bodyPr wrap="square" lIns="0" tIns="0" rIns="0" bIns="0" rtlCol="0">
            <a:spAutoFit/>
          </a:bodyPr>
          <a:lstStyle/>
          <a:p>
            <a:r>
              <a:rPr lang="en-US" sz="1100" dirty="0">
                <a:solidFill>
                  <a:schemeClr val="bg2"/>
                </a:solidFill>
                <a:latin typeface="Arial" panose="020B0604020202020204" pitchFamily="34" charset="0"/>
                <a:cs typeface="Arial" panose="020B0604020202020204" pitchFamily="34" charset="0"/>
              </a:rPr>
              <a:t>Software Engineering Institute</a:t>
            </a:r>
          </a:p>
          <a:p>
            <a:r>
              <a:rPr lang="en-US" sz="1100" dirty="0">
                <a:solidFill>
                  <a:schemeClr val="bg2"/>
                </a:solidFill>
                <a:latin typeface="Arial" panose="020B0604020202020204" pitchFamily="34" charset="0"/>
                <a:cs typeface="Arial" panose="020B0604020202020204" pitchFamily="34" charset="0"/>
              </a:rPr>
              <a:t>Carnegie Mellon University</a:t>
            </a:r>
          </a:p>
          <a:p>
            <a:r>
              <a:rPr lang="en-US" sz="1100" dirty="0">
                <a:solidFill>
                  <a:schemeClr val="bg2"/>
                </a:solidFill>
                <a:latin typeface="Arial" panose="020B0604020202020204" pitchFamily="34" charset="0"/>
                <a:cs typeface="Arial" panose="020B0604020202020204" pitchFamily="34" charset="0"/>
              </a:rPr>
              <a:t>Pittsburgh, PA  15213</a:t>
            </a:r>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4911240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Drag picture to placeholder or click icon to add</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8350824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62263A-F8F1-FA46-BE7E-3BEA7E460F6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177" r="21732" b="534"/>
          <a:stretch/>
        </p:blipFill>
        <p:spPr>
          <a:xfrm>
            <a:off x="-1" y="0"/>
            <a:ext cx="9144001" cy="6318764"/>
          </a:xfrm>
          <a:prstGeom prst="rect">
            <a:avLst/>
          </a:prstGeom>
        </p:spPr>
      </p:pic>
      <p:sp>
        <p:nvSpPr>
          <p:cNvPr id="4" name="Title 1">
            <a:extLst>
              <a:ext uri="{FF2B5EF4-FFF2-40B4-BE49-F238E27FC236}">
                <a16:creationId xmlns:a16="http://schemas.microsoft.com/office/drawing/2014/main" id="{6AC6420C-4903-BE4D-AFC6-BAE6CB6FF66A}"/>
              </a:ext>
            </a:extLst>
          </p:cNvPr>
          <p:cNvSpPr>
            <a:spLocks noGrp="1"/>
          </p:cNvSpPr>
          <p:nvPr>
            <p:ph type="title" hasCustomPrompt="1"/>
          </p:nvPr>
        </p:nvSpPr>
        <p:spPr bwMode="white">
          <a:xfrm>
            <a:off x="381000" y="3006078"/>
            <a:ext cx="5524499" cy="282129"/>
          </a:xfrm>
          <a:prstGeom prst="rect">
            <a:avLst/>
          </a:prstGeom>
        </p:spPr>
        <p:txBody>
          <a:bodyPr lIns="0" tIns="0" rIns="0" bIns="0" anchor="b" anchorCtr="0"/>
          <a:lstStyle>
            <a:lvl1pPr algn="l">
              <a:defRPr sz="1600" b="0" cap="none">
                <a:solidFill>
                  <a:schemeClr val="bg2"/>
                </a:solidFill>
              </a:defRPr>
            </a:lvl1pPr>
          </a:lstStyle>
          <a:p>
            <a:r>
              <a:rPr lang="en-US" dirty="0"/>
              <a:t>Click To Edit Presentation Title</a:t>
            </a:r>
          </a:p>
        </p:txBody>
      </p:sp>
      <p:sp>
        <p:nvSpPr>
          <p:cNvPr id="5" name="Text Placeholder 3">
            <a:extLst>
              <a:ext uri="{FF2B5EF4-FFF2-40B4-BE49-F238E27FC236}">
                <a16:creationId xmlns:a16="http://schemas.microsoft.com/office/drawing/2014/main" id="{04510740-5A79-1347-A2A3-54644259D3A1}"/>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Tree>
    <p:extLst>
      <p:ext uri="{BB962C8B-B14F-4D97-AF65-F5344CB8AC3E}">
        <p14:creationId xmlns:p14="http://schemas.microsoft.com/office/powerpoint/2010/main" val="288897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734465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Drag picture to placeholder or click icon to add</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678840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567402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2A24E5-64AB-D447-B0B5-30D45B8C7970}"/>
              </a:ext>
            </a:extLst>
          </p:cNvPr>
          <p:cNvSpPr>
            <a:spLocks noGrp="1"/>
          </p:cNvSpPr>
          <p:nvPr>
            <p:ph type="pic" sz="quarter" idx="10"/>
          </p:nvPr>
        </p:nvSpPr>
        <p:spPr>
          <a:xfrm>
            <a:off x="0" y="0"/>
            <a:ext cx="9144000" cy="6318250"/>
          </a:xfrm>
          <a:solidFill>
            <a:schemeClr val="bg1">
              <a:lumMod val="95000"/>
            </a:schemeClr>
          </a:solidFill>
        </p:spPr>
        <p:txBody>
          <a:bodyPr/>
          <a:lstStyle/>
          <a:p>
            <a:r>
              <a:rPr lang="en-US"/>
              <a:t>Click icon to add picture</a:t>
            </a:r>
          </a:p>
        </p:txBody>
      </p:sp>
      <p:sp>
        <p:nvSpPr>
          <p:cNvPr id="12" name="Rectangle 11">
            <a:extLst>
              <a:ext uri="{FF2B5EF4-FFF2-40B4-BE49-F238E27FC236}">
                <a16:creationId xmlns:a16="http://schemas.microsoft.com/office/drawing/2014/main" id="{E5390AE0-38A2-DF48-A4A0-1035506314D6}"/>
              </a:ext>
            </a:extLst>
          </p:cNvPr>
          <p:cNvSpPr/>
          <p:nvPr userDrawn="1"/>
        </p:nvSpPr>
        <p:spPr>
          <a:xfrm>
            <a:off x="0" y="6327907"/>
            <a:ext cx="9144000" cy="53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B4475ADB-C1B8-0549-9B92-ADE2B02EC8BD}"/>
              </a:ext>
            </a:extLst>
          </p:cNvPr>
          <p:cNvSpPr>
            <a:spLocks noGrp="1"/>
          </p:cNvSpPr>
          <p:nvPr>
            <p:ph type="ctrTitle" hasCustomPrompt="1"/>
          </p:nvPr>
        </p:nvSpPr>
        <p:spPr>
          <a:xfrm>
            <a:off x="381000" y="2052858"/>
            <a:ext cx="5513387" cy="2328642"/>
          </a:xfrm>
          <a:prstGeom prst="rect">
            <a:avLst/>
          </a:prstGeom>
        </p:spPr>
        <p:txBody>
          <a:bodyPr lIns="0" tIns="0" rIns="0" bIns="0" anchor="t" anchorCtr="0">
            <a:normAutofit/>
          </a:bodyPr>
          <a:lstStyle>
            <a:lvl1pPr algn="l">
              <a:defRPr sz="3200" b="0">
                <a:solidFill>
                  <a:schemeClr val="tx1"/>
                </a:solidFill>
              </a:defRPr>
            </a:lvl1pPr>
          </a:lstStyle>
          <a:p>
            <a:r>
              <a:rPr lang="en-US" dirty="0"/>
              <a:t>Click to edit Master </a:t>
            </a:r>
            <a:br>
              <a:rPr lang="en-US" dirty="0"/>
            </a:br>
            <a:r>
              <a:rPr lang="en-US" dirty="0"/>
              <a:t>title style</a:t>
            </a:r>
          </a:p>
        </p:txBody>
      </p:sp>
      <p:sp>
        <p:nvSpPr>
          <p:cNvPr id="14" name="Subtitle 2">
            <a:extLst>
              <a:ext uri="{FF2B5EF4-FFF2-40B4-BE49-F238E27FC236}">
                <a16:creationId xmlns:a16="http://schemas.microsoft.com/office/drawing/2014/main" id="{027BBF95-049B-F046-A443-7F368AF31362}"/>
              </a:ext>
            </a:extLst>
          </p:cNvPr>
          <p:cNvSpPr>
            <a:spLocks noGrp="1"/>
          </p:cNvSpPr>
          <p:nvPr>
            <p:ph type="subTitle" idx="1"/>
          </p:nvPr>
        </p:nvSpPr>
        <p:spPr>
          <a:xfrm>
            <a:off x="381000" y="4497564"/>
            <a:ext cx="4789487" cy="722136"/>
          </a:xfrm>
          <a:prstGeom prst="rect">
            <a:avLst/>
          </a:prstGeom>
        </p:spPr>
        <p:txBody>
          <a:bodyPr lIns="0" tIns="0" rIns="0" bIns="0">
            <a:normAutofit/>
          </a:bodyPr>
          <a:lstStyle>
            <a:lvl1pPr marL="0" indent="0" algn="l">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8CBE2C6F-E761-A242-8F77-F76FD4E9599D}"/>
              </a:ext>
            </a:extLst>
          </p:cNvPr>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7" name="Rectangle 16">
            <a:extLst>
              <a:ext uri="{FF2B5EF4-FFF2-40B4-BE49-F238E27FC236}">
                <a16:creationId xmlns:a16="http://schemas.microsoft.com/office/drawing/2014/main" id="{E411DB47-2821-9C4C-BFD0-A0EBB2B01254}"/>
              </a:ext>
            </a:extLst>
          </p:cNvPr>
          <p:cNvSpPr/>
          <p:nvPr userDrawn="1"/>
        </p:nvSpPr>
        <p:spPr>
          <a:xfrm>
            <a:off x="0" y="6318763"/>
            <a:ext cx="9144000" cy="1828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121CBEAF-4B7E-1346-9483-609D078645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1519724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1345929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20518908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3552009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0089870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295400"/>
            <a:ext cx="2705100"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3238500" y="1229293"/>
            <a:ext cx="5486399" cy="4790508"/>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7"/>
          <p:cNvSpPr>
            <a:spLocks noGrp="1"/>
          </p:cNvSpPr>
          <p:nvPr>
            <p:ph type="title"/>
          </p:nvPr>
        </p:nvSpPr>
        <p:spPr/>
        <p:txBody>
          <a:bodyPr/>
          <a:lstStyle/>
          <a:p>
            <a:r>
              <a:rPr lang="en-US"/>
              <a:t>Click to edit Master title style</a:t>
            </a:r>
          </a:p>
        </p:txBody>
      </p:sp>
      <p:sp>
        <p:nvSpPr>
          <p:cNvPr id="9"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9336934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381000" y="1295400"/>
            <a:ext cx="5524499" cy="4724400"/>
          </a:xfrm>
          <a:solidFill>
            <a:schemeClr val="bg1">
              <a:lumMod val="95000"/>
            </a:schemeClr>
          </a:solidFill>
        </p:spPr>
        <p:txBody>
          <a:bodyPr/>
          <a:lstStyle>
            <a:lvl1pPr>
              <a:defRPr/>
            </a:lvl1pPr>
          </a:lstStyle>
          <a:p>
            <a:pPr lvl="0"/>
            <a:r>
              <a:rPr lang="en-US" dirty="0"/>
              <a:t>Click to insert Image or Table</a:t>
            </a:r>
          </a:p>
        </p:txBody>
      </p:sp>
      <p:sp>
        <p:nvSpPr>
          <p:cNvPr id="4" name="Content Placeholder 3"/>
          <p:cNvSpPr>
            <a:spLocks noGrp="1"/>
          </p:cNvSpPr>
          <p:nvPr>
            <p:ph sz="half" idx="2"/>
          </p:nvPr>
        </p:nvSpPr>
        <p:spPr>
          <a:xfrm>
            <a:off x="6057900" y="1234343"/>
            <a:ext cx="2666999" cy="478545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207470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11"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1320681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01934" y="1081758"/>
            <a:ext cx="8320035" cy="5014243"/>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2"/>
          <p:cNvSpPr txBox="1">
            <a:spLocks/>
          </p:cNvSpPr>
          <p:nvPr/>
        </p:nvSpPr>
        <p:spPr>
          <a:xfrm>
            <a:off x="419100" y="52001"/>
            <a:ext cx="2971800" cy="146261"/>
          </a:xfrm>
          <a:prstGeom prst="rect">
            <a:avLst/>
          </a:prstGeom>
        </p:spPr>
        <p:txBody>
          <a:bodyPr lIns="0" tIns="0" rIns="0" bIns="0"/>
          <a:lstStyle>
            <a:lvl1pPr marL="0" indent="0" algn="l" defTabSz="914400" rtl="0" eaLnBrk="1" latinLnBrk="0" hangingPunct="1">
              <a:lnSpc>
                <a:spcPct val="100000"/>
              </a:lnSpc>
              <a:spcBef>
                <a:spcPts val="10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1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1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Section (optional)</a:t>
            </a:r>
            <a:endParaRPr lang="en-US" dirty="0"/>
          </a:p>
        </p:txBody>
      </p:sp>
      <p:sp>
        <p:nvSpPr>
          <p:cNvPr id="5" name="Picture Placeholder 5"/>
          <p:cNvSpPr txBox="1">
            <a:spLocks/>
          </p:cNvSpPr>
          <p:nvPr/>
        </p:nvSpPr>
        <p:spPr>
          <a:xfrm>
            <a:off x="8503920" y="-3581"/>
            <a:ext cx="640080" cy="640080"/>
          </a:xfrm>
          <a:prstGeom prst="rect">
            <a:avLst/>
          </a:prstGeom>
        </p:spPr>
        <p:txBody>
          <a:bodyPr lIns="0" tIns="0" rIns="0" bIns="0" anchor="ctr" anchorCtr="0"/>
          <a:lstStyle>
            <a:lvl1pPr marL="0" marR="0" indent="0" algn="ctr" defTabSz="914400" rtl="0" eaLnBrk="1" fontAlgn="base" latinLnBrk="0" hangingPunct="1">
              <a:lnSpc>
                <a:spcPct val="100000"/>
              </a:lnSpc>
              <a:spcBef>
                <a:spcPct val="0"/>
              </a:spcBef>
              <a:spcAft>
                <a:spcPts val="600"/>
              </a:spcAft>
              <a:buClrTx/>
              <a:buSzPct val="70000"/>
              <a:buFontTx/>
              <a:buNone/>
              <a:tabLst>
                <a:tab pos="347663" algn="l"/>
              </a:tabLst>
              <a:defRPr sz="9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Picture</a:t>
            </a:r>
            <a:br>
              <a:rPr lang="en-US" dirty="0"/>
            </a:br>
            <a:r>
              <a:rPr lang="en-US" dirty="0"/>
              <a:t>(optional)</a:t>
            </a:r>
          </a:p>
        </p:txBody>
      </p:sp>
    </p:spTree>
    <p:extLst>
      <p:ext uri="{BB962C8B-B14F-4D97-AF65-F5344CB8AC3E}">
        <p14:creationId xmlns:p14="http://schemas.microsoft.com/office/powerpoint/2010/main" val="2444509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301877"/>
            <a:ext cx="5524500" cy="469900"/>
          </a:xfrm>
          <a:prstGeom prst="rect">
            <a:avLst/>
          </a:prstGeom>
        </p:spPr>
        <p:txBody>
          <a:bodyPr lIns="0" tIns="0" rIns="0" bIns="0"/>
          <a:lstStyle>
            <a:lvl1pPr>
              <a:defRPr sz="3200" b="0">
                <a:solidFill>
                  <a:schemeClr val="tx1"/>
                </a:solidFill>
              </a:defRPr>
            </a:lvl1pPr>
          </a:lstStyle>
          <a:p>
            <a:pPr lvl="0"/>
            <a:r>
              <a:rPr lang="en-US" dirty="0"/>
              <a:t>Click to edit Section Title</a:t>
            </a:r>
          </a:p>
        </p:txBody>
      </p:sp>
      <p:sp>
        <p:nvSpPr>
          <p:cNvPr id="6" name="Text Placeholder 5">
            <a:extLst>
              <a:ext uri="{FF2B5EF4-FFF2-40B4-BE49-F238E27FC236}">
                <a16:creationId xmlns:a16="http://schemas.microsoft.com/office/drawing/2014/main" id="{2C000868-D428-834D-B674-212E728517BC}"/>
              </a:ext>
            </a:extLst>
          </p:cNvPr>
          <p:cNvSpPr>
            <a:spLocks noGrp="1"/>
          </p:cNvSpPr>
          <p:nvPr>
            <p:ph type="body" sz="quarter" idx="12"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635121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2288C1-76FF-154E-A176-B1AE935552D0}"/>
              </a:ext>
            </a:extLst>
          </p:cNvPr>
          <p:cNvSpPr>
            <a:spLocks noGrp="1"/>
          </p:cNvSpPr>
          <p:nvPr>
            <p:ph type="pic" sz="quarter" idx="11"/>
          </p:nvPr>
        </p:nvSpPr>
        <p:spPr>
          <a:xfrm>
            <a:off x="6057900" y="0"/>
            <a:ext cx="2667000" cy="6318250"/>
          </a:xfrm>
          <a:prstGeom prst="rect">
            <a:avLst/>
          </a:prstGeom>
          <a:solidFill>
            <a:schemeClr val="bg1">
              <a:lumMod val="95000"/>
            </a:schemeClr>
          </a:solidFill>
        </p:spPr>
        <p:txBody>
          <a:bodyPr/>
          <a:lstStyle>
            <a:lvl1pPr>
              <a:defRPr sz="1400"/>
            </a:lvl1pPr>
          </a:lstStyle>
          <a:p>
            <a:r>
              <a:rPr lang="en-US"/>
              <a:t>Click icon to add picture</a:t>
            </a:r>
            <a:endParaRPr lang="en-US" dirty="0"/>
          </a:p>
        </p:txBody>
      </p:sp>
      <p:sp>
        <p:nvSpPr>
          <p:cNvPr id="5" name="Text Placeholder 3">
            <a:extLst>
              <a:ext uri="{FF2B5EF4-FFF2-40B4-BE49-F238E27FC236}">
                <a16:creationId xmlns:a16="http://schemas.microsoft.com/office/drawing/2014/main" id="{A217EE6D-CA9D-5F4B-AC6E-FD344C5A0C66}"/>
              </a:ext>
            </a:extLst>
          </p:cNvPr>
          <p:cNvSpPr>
            <a:spLocks noGrp="1"/>
          </p:cNvSpPr>
          <p:nvPr>
            <p:ph type="body" sz="quarter" idx="10" hasCustomPrompt="1"/>
          </p:nvPr>
        </p:nvSpPr>
        <p:spPr bwMode="white">
          <a:xfrm>
            <a:off x="381000" y="3604631"/>
            <a:ext cx="5524500" cy="469900"/>
          </a:xfrm>
          <a:prstGeom prst="rect">
            <a:avLst/>
          </a:prstGeom>
        </p:spPr>
        <p:txBody>
          <a:bodyPr lIns="0" tIns="0" rIns="0" bIns="0"/>
          <a:lstStyle>
            <a:lvl1pPr>
              <a:defRPr sz="3200" b="0">
                <a:solidFill>
                  <a:schemeClr val="tx1"/>
                </a:solidFill>
              </a:defRPr>
            </a:lvl1pPr>
          </a:lstStyle>
          <a:p>
            <a:pPr lvl="0"/>
            <a:r>
              <a:rPr lang="en-US" dirty="0"/>
              <a:t>Click to edit Subsection Title</a:t>
            </a:r>
          </a:p>
        </p:txBody>
      </p:sp>
      <p:sp>
        <p:nvSpPr>
          <p:cNvPr id="6" name="Text Placeholder 5">
            <a:extLst>
              <a:ext uri="{FF2B5EF4-FFF2-40B4-BE49-F238E27FC236}">
                <a16:creationId xmlns:a16="http://schemas.microsoft.com/office/drawing/2014/main" id="{21072777-4EE8-6844-9BFC-7BAF08B22B51}"/>
              </a:ext>
            </a:extLst>
          </p:cNvPr>
          <p:cNvSpPr>
            <a:spLocks noGrp="1"/>
          </p:cNvSpPr>
          <p:nvPr>
            <p:ph type="body" sz="quarter" idx="12" hasCustomPrompt="1"/>
          </p:nvPr>
        </p:nvSpPr>
        <p:spPr>
          <a:xfrm>
            <a:off x="381000" y="3338862"/>
            <a:ext cx="5524500" cy="252413"/>
          </a:xfrm>
        </p:spPr>
        <p:txBody>
          <a:bodyPr/>
          <a:lstStyle>
            <a:lvl1pPr>
              <a:defRPr sz="1600" b="1"/>
            </a:lvl1pPr>
          </a:lstStyle>
          <a:p>
            <a:pPr lvl="0"/>
            <a:r>
              <a:rPr lang="en-US" dirty="0"/>
              <a:t>Click to Edit Section Title</a:t>
            </a:r>
          </a:p>
        </p:txBody>
      </p:sp>
      <p:sp>
        <p:nvSpPr>
          <p:cNvPr id="7" name="Text Placeholder 5">
            <a:extLst>
              <a:ext uri="{FF2B5EF4-FFF2-40B4-BE49-F238E27FC236}">
                <a16:creationId xmlns:a16="http://schemas.microsoft.com/office/drawing/2014/main" id="{88BA39F9-CCD8-C743-BA04-8004D341A653}"/>
              </a:ext>
            </a:extLst>
          </p:cNvPr>
          <p:cNvSpPr>
            <a:spLocks noGrp="1"/>
          </p:cNvSpPr>
          <p:nvPr>
            <p:ph type="body" sz="quarter" idx="13" hasCustomPrompt="1"/>
          </p:nvPr>
        </p:nvSpPr>
        <p:spPr>
          <a:xfrm>
            <a:off x="381000" y="3035657"/>
            <a:ext cx="5524500" cy="242887"/>
          </a:xfrm>
        </p:spPr>
        <p:txBody>
          <a:bodyPr/>
          <a:lstStyle>
            <a:lvl1pPr>
              <a:defRPr sz="1600">
                <a:solidFill>
                  <a:schemeClr val="bg2"/>
                </a:solidFill>
              </a:defRPr>
            </a:lvl1pPr>
          </a:lstStyle>
          <a:p>
            <a:pPr lvl="0"/>
            <a:r>
              <a:rPr lang="en-US" dirty="0"/>
              <a:t>Click to Edit Presentation Title</a:t>
            </a:r>
          </a:p>
        </p:txBody>
      </p:sp>
    </p:spTree>
    <p:extLst>
      <p:ext uri="{BB962C8B-B14F-4D97-AF65-F5344CB8AC3E}">
        <p14:creationId xmlns:p14="http://schemas.microsoft.com/office/powerpoint/2010/main" val="3514469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ontent Placeholder 3"/>
          <p:cNvSpPr>
            <a:spLocks noGrp="1"/>
          </p:cNvSpPr>
          <p:nvPr>
            <p:ph sz="half" idx="2"/>
          </p:nvPr>
        </p:nvSpPr>
        <p:spPr>
          <a:xfrm>
            <a:off x="381000" y="1229292"/>
            <a:ext cx="8343899" cy="4866707"/>
          </a:xfrm>
        </p:spPr>
        <p:txBody>
          <a:bodyPr/>
          <a:lstStyle>
            <a:lvl1pPr>
              <a:defRPr sz="2400" b="1">
                <a:solidFill>
                  <a:schemeClr val="tx1">
                    <a:lumMod val="50000"/>
                    <a:lumOff val="50000"/>
                  </a:schemeClr>
                </a:solidFill>
              </a:defRPr>
            </a:lvl1pPr>
            <a:lvl2pPr>
              <a:defRPr sz="2200"/>
            </a:lvl2pPr>
            <a:lvl3pPr>
              <a:defRPr sz="2200"/>
            </a:lvl3pPr>
            <a:lvl4pPr>
              <a:defRPr sz="2200"/>
            </a:lvl4pPr>
          </a:lstStyle>
          <a:p>
            <a:pPr lvl="0"/>
            <a:r>
              <a:rPr lang="en-US"/>
              <a:t>Click to edit Master text styles</a:t>
            </a:r>
          </a:p>
        </p:txBody>
      </p:sp>
      <p:sp>
        <p:nvSpPr>
          <p:cNvPr id="8"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Tree>
    <p:extLst>
      <p:ext uri="{BB962C8B-B14F-4D97-AF65-F5344CB8AC3E}">
        <p14:creationId xmlns:p14="http://schemas.microsoft.com/office/powerpoint/2010/main" val="3355324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81001" y="1229293"/>
            <a:ext cx="8340968" cy="4866707"/>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6"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86351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27469"/>
            <a:ext cx="4114800"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227469"/>
            <a:ext cx="4076699" cy="47854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7"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Tree>
    <p:extLst>
      <p:ext uri="{BB962C8B-B14F-4D97-AF65-F5344CB8AC3E}">
        <p14:creationId xmlns:p14="http://schemas.microsoft.com/office/powerpoint/2010/main" val="1367020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10"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2" name="Content Placeholder 2"/>
          <p:cNvSpPr>
            <a:spLocks noGrp="1"/>
          </p:cNvSpPr>
          <p:nvPr>
            <p:ph sz="half" idx="12"/>
          </p:nvPr>
        </p:nvSpPr>
        <p:spPr>
          <a:xfrm>
            <a:off x="3238500" y="1234344"/>
            <a:ext cx="27051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Content Placeholder 2"/>
          <p:cNvSpPr>
            <a:spLocks noGrp="1"/>
          </p:cNvSpPr>
          <p:nvPr>
            <p:ph sz="half" idx="13"/>
          </p:nvPr>
        </p:nvSpPr>
        <p:spPr>
          <a:xfrm>
            <a:off x="6057900" y="1234344"/>
            <a:ext cx="2667000" cy="4785456"/>
          </a:xfrm>
        </p:spPr>
        <p:txBody>
          <a:bodyPr/>
          <a:lstStyle>
            <a:lvl1pPr>
              <a:defRPr sz="2000"/>
            </a:lvl1pPr>
            <a:lvl2pPr>
              <a:defRPr sz="20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48712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10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a:t>Picture (Optional)</a:t>
            </a:r>
          </a:p>
        </p:txBody>
      </p:sp>
      <p:sp>
        <p:nvSpPr>
          <p:cNvPr id="9" name="Text Placeholder 7"/>
          <p:cNvSpPr>
            <a:spLocks noGrp="1"/>
          </p:cNvSpPr>
          <p:nvPr>
            <p:ph type="body" sz="quarter" idx="10" hasCustomPrompt="1"/>
          </p:nvPr>
        </p:nvSpPr>
        <p:spPr>
          <a:xfrm>
            <a:off x="381000" y="42708"/>
            <a:ext cx="5524500" cy="142478"/>
          </a:xfrm>
        </p:spPr>
        <p:txBody>
          <a:bodyPr anchor="t" anchorCtr="0">
            <a:noAutofit/>
          </a:bodyPr>
          <a:lstStyle>
            <a:lvl1pPr marL="0" indent="0" algn="l" defTabSz="914400" rtl="0" eaLnBrk="1" latinLnBrk="0" hangingPunct="1">
              <a:lnSpc>
                <a:spcPct val="100000"/>
              </a:lnSpc>
              <a:spcBef>
                <a:spcPts val="1000"/>
              </a:spcBef>
              <a:buFont typeface="Arial" panose="020B0604020202020204" pitchFamily="34" charset="0"/>
              <a:buNone/>
              <a:defRPr lang="en-US" sz="900" kern="1200" dirty="0">
                <a:solidFill>
                  <a:schemeClr val="tx1"/>
                </a:solidFill>
                <a:latin typeface="Arial" panose="020B0604020202020204" pitchFamily="34" charset="0"/>
                <a:ea typeface="+mn-ea"/>
                <a:cs typeface="Arial" panose="020B0604020202020204" pitchFamily="34" charset="0"/>
              </a:defRPr>
            </a:lvl1pPr>
          </a:lstStyle>
          <a:p>
            <a:pPr lvl="0"/>
            <a:r>
              <a:rPr lang="en-US" dirty="0"/>
              <a:t>Section (optional)</a:t>
            </a:r>
          </a:p>
        </p:txBody>
      </p:sp>
      <p:sp>
        <p:nvSpPr>
          <p:cNvPr id="18" name="Content Placeholder 2"/>
          <p:cNvSpPr>
            <a:spLocks noGrp="1"/>
          </p:cNvSpPr>
          <p:nvPr>
            <p:ph sz="half" idx="12"/>
          </p:nvPr>
        </p:nvSpPr>
        <p:spPr>
          <a:xfrm>
            <a:off x="25146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2"/>
          <p:cNvSpPr>
            <a:spLocks noGrp="1"/>
          </p:cNvSpPr>
          <p:nvPr>
            <p:ph sz="half" idx="13"/>
          </p:nvPr>
        </p:nvSpPr>
        <p:spPr>
          <a:xfrm>
            <a:off x="4648200" y="1241907"/>
            <a:ext cx="19812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0" name="Content Placeholder 2"/>
          <p:cNvSpPr>
            <a:spLocks noGrp="1"/>
          </p:cNvSpPr>
          <p:nvPr>
            <p:ph sz="half" idx="14"/>
          </p:nvPr>
        </p:nvSpPr>
        <p:spPr>
          <a:xfrm>
            <a:off x="6781800" y="1241907"/>
            <a:ext cx="1943100" cy="4777893"/>
          </a:xfrm>
        </p:spPr>
        <p:txBody>
          <a:bodyPr/>
          <a:lstStyle>
            <a:lvl1pPr>
              <a:defRPr sz="1800"/>
            </a:lvl1pPr>
            <a:lvl2pPr marL="288925" indent="-174625">
              <a:tabLst/>
              <a:defRPr sz="1800"/>
            </a:lvl2pPr>
            <a:lvl3pPr marL="573088" indent="-168275">
              <a:tabLst/>
              <a:defRPr sz="1600"/>
            </a:lvl3pPr>
            <a:lvl4pPr marL="803275" indent="-174625">
              <a:tabLst/>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75094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1.emf"/><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userDrawn="1"/>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userDrawn="1"/>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Follow the Script</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userDrawn="1"/>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userDrawn="1"/>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2157173500"/>
      </p:ext>
    </p:extLst>
  </p:cSld>
  <p:clrMap bg1="lt1" tx1="dk1" bg2="lt2" tx2="dk2" accent1="accent1" accent2="accent2" accent3="accent3" accent4="accent4" accent5="accent5" accent6="accent6" hlink="hlink" folHlink="folHlink"/>
  <p:sldLayoutIdLst>
    <p:sldLayoutId id="2147483720" r:id="rId1"/>
    <p:sldLayoutId id="2147483723" r:id="rId2"/>
    <p:sldLayoutId id="2147483726" r:id="rId3"/>
    <p:sldLayoutId id="2147483727" r:id="rId4"/>
    <p:sldLayoutId id="2147483676" r:id="rId5"/>
    <p:sldLayoutId id="2147483662" r:id="rId6"/>
    <p:sldLayoutId id="2147483664" r:id="rId7"/>
    <p:sldLayoutId id="2147483672" r:id="rId8"/>
    <p:sldLayoutId id="2147483673" r:id="rId9"/>
    <p:sldLayoutId id="2147483674" r:id="rId10"/>
    <p:sldLayoutId id="2147483675" r:id="rId11"/>
    <p:sldLayoutId id="2147483728" r:id="rId12"/>
    <p:sldLayoutId id="2147483729" r:id="rId13"/>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userDrawn="1">
          <p15:clr>
            <a:srgbClr val="A4A3A4"/>
          </p15:clr>
        </p15:guide>
        <p15:guide id="2" pos="240" userDrawn="1">
          <p15:clr>
            <a:srgbClr val="A4A3A4"/>
          </p15:clr>
        </p15:guide>
        <p15:guide id="3" pos="600" userDrawn="1">
          <p15:clr>
            <a:srgbClr val="A4A3A4"/>
          </p15:clr>
        </p15:guide>
        <p15:guide id="4" pos="696" userDrawn="1">
          <p15:clr>
            <a:srgbClr val="A4A3A4"/>
          </p15:clr>
        </p15:guide>
        <p15:guide id="5" pos="1056" userDrawn="1">
          <p15:clr>
            <a:srgbClr val="A4A3A4"/>
          </p15:clr>
        </p15:guide>
        <p15:guide id="6" pos="1152" userDrawn="1">
          <p15:clr>
            <a:srgbClr val="A4A3A4"/>
          </p15:clr>
        </p15:guide>
        <p15:guide id="7" pos="1488" userDrawn="1">
          <p15:clr>
            <a:srgbClr val="A4A3A4"/>
          </p15:clr>
        </p15:guide>
        <p15:guide id="8" pos="1584" userDrawn="1">
          <p15:clr>
            <a:srgbClr val="A4A3A4"/>
          </p15:clr>
        </p15:guide>
        <p15:guide id="9" pos="1944" userDrawn="1">
          <p15:clr>
            <a:srgbClr val="A4A3A4"/>
          </p15:clr>
        </p15:guide>
        <p15:guide id="10" pos="2040" userDrawn="1">
          <p15:clr>
            <a:srgbClr val="A4A3A4"/>
          </p15:clr>
        </p15:guide>
        <p15:guide id="11" pos="2376" userDrawn="1">
          <p15:clr>
            <a:srgbClr val="A4A3A4"/>
          </p15:clr>
        </p15:guide>
        <p15:guide id="12" pos="2472" userDrawn="1">
          <p15:clr>
            <a:srgbClr val="A4A3A4"/>
          </p15:clr>
        </p15:guide>
        <p15:guide id="13" pos="2832" userDrawn="1">
          <p15:clr>
            <a:srgbClr val="A4A3A4"/>
          </p15:clr>
        </p15:guide>
        <p15:guide id="14" pos="2928" userDrawn="1">
          <p15:clr>
            <a:srgbClr val="A4A3A4"/>
          </p15:clr>
        </p15:guide>
        <p15:guide id="15" pos="3264" userDrawn="1">
          <p15:clr>
            <a:srgbClr val="A4A3A4"/>
          </p15:clr>
        </p15:guide>
        <p15:guide id="16" pos="3360" userDrawn="1">
          <p15:clr>
            <a:srgbClr val="A4A3A4"/>
          </p15:clr>
        </p15:guide>
        <p15:guide id="17" pos="3720" userDrawn="1">
          <p15:clr>
            <a:srgbClr val="A4A3A4"/>
          </p15:clr>
        </p15:guide>
        <p15:guide id="18" pos="3816" userDrawn="1">
          <p15:clr>
            <a:srgbClr val="A4A3A4"/>
          </p15:clr>
        </p15:guide>
        <p15:guide id="19" pos="4176" userDrawn="1">
          <p15:clr>
            <a:srgbClr val="A4A3A4"/>
          </p15:clr>
        </p15:guide>
        <p15:guide id="20" pos="4272" userDrawn="1">
          <p15:clr>
            <a:srgbClr val="A4A3A4"/>
          </p15:clr>
        </p15:guide>
        <p15:guide id="21" pos="4608" userDrawn="1">
          <p15:clr>
            <a:srgbClr val="A4A3A4"/>
          </p15:clr>
        </p15:guide>
        <p15:guide id="22" pos="4704" userDrawn="1">
          <p15:clr>
            <a:srgbClr val="A4A3A4"/>
          </p15:clr>
        </p15:guide>
        <p15:guide id="23" pos="5040" userDrawn="1">
          <p15:clr>
            <a:srgbClr val="A4A3A4"/>
          </p15:clr>
        </p15:guide>
        <p15:guide id="24" pos="5136" userDrawn="1">
          <p15:clr>
            <a:srgbClr val="A4A3A4"/>
          </p15:clr>
        </p15:guide>
        <p15:guide id="25" pos="5496" userDrawn="1">
          <p15:clr>
            <a:srgbClr val="A4A3A4"/>
          </p15:clr>
        </p15:guide>
        <p15:guide id="26" orient="horz" pos="696" userDrawn="1">
          <p15:clr>
            <a:srgbClr val="A4A3A4"/>
          </p15:clr>
        </p15:guide>
        <p15:guide id="27" orient="horz" pos="816" userDrawn="1">
          <p15:clr>
            <a:srgbClr val="A4A3A4"/>
          </p15:clr>
        </p15:guide>
        <p15:guide id="28" orient="horz" pos="1176" userDrawn="1">
          <p15:clr>
            <a:srgbClr val="A4A3A4"/>
          </p15:clr>
        </p15:guide>
        <p15:guide id="29" orient="horz" pos="1248" userDrawn="1">
          <p15:clr>
            <a:srgbClr val="A4A3A4"/>
          </p15:clr>
        </p15:guide>
        <p15:guide id="30" orient="horz" pos="1608" userDrawn="1">
          <p15:clr>
            <a:srgbClr val="A4A3A4"/>
          </p15:clr>
        </p15:guide>
        <p15:guide id="31" orient="horz" pos="1680" userDrawn="1">
          <p15:clr>
            <a:srgbClr val="A4A3A4"/>
          </p15:clr>
        </p15:guide>
        <p15:guide id="32" orient="horz" pos="2040" userDrawn="1">
          <p15:clr>
            <a:srgbClr val="A4A3A4"/>
          </p15:clr>
        </p15:guide>
        <p15:guide id="33" orient="horz" pos="2136" userDrawn="1">
          <p15:clr>
            <a:srgbClr val="A4A3A4"/>
          </p15:clr>
        </p15:guide>
        <p15:guide id="34" orient="horz" pos="2472" userDrawn="1">
          <p15:clr>
            <a:srgbClr val="A4A3A4"/>
          </p15:clr>
        </p15:guide>
        <p15:guide id="35" orient="horz" pos="2568" userDrawn="1">
          <p15:clr>
            <a:srgbClr val="A4A3A4"/>
          </p15:clr>
        </p15:guide>
        <p15:guide id="36" orient="horz" pos="2904" userDrawn="1">
          <p15:clr>
            <a:srgbClr val="A4A3A4"/>
          </p15:clr>
        </p15:guide>
        <p15:guide id="37" orient="horz" pos="3000" userDrawn="1">
          <p15:clr>
            <a:srgbClr val="A4A3A4"/>
          </p15:clr>
        </p15:guide>
        <p15:guide id="38" orient="horz" pos="3336" userDrawn="1">
          <p15:clr>
            <a:srgbClr val="A4A3A4"/>
          </p15:clr>
        </p15:guide>
        <p15:guide id="39" orient="horz" pos="3432" userDrawn="1">
          <p15:clr>
            <a:srgbClr val="A4A3A4"/>
          </p15:clr>
        </p15:guide>
        <p15:guide id="40" orient="horz" pos="3792" userDrawn="1">
          <p15:clr>
            <a:srgbClr val="A4A3A4"/>
          </p15:clr>
        </p15:guide>
        <p15:guide id="41" pos="2880" userDrawn="1">
          <p15:clr>
            <a:srgbClr val="F26B43"/>
          </p15:clr>
        </p15:guide>
        <p15:guide id="42"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987"/>
            <a:ext cx="7772400" cy="878059"/>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81001" y="1231671"/>
            <a:ext cx="8340968" cy="478812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txBox="1">
            <a:spLocks/>
          </p:cNvSpPr>
          <p:nvPr/>
        </p:nvSpPr>
        <p:spPr>
          <a:xfrm>
            <a:off x="8320514" y="6403977"/>
            <a:ext cx="401455"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bg1">
                    <a:lumMod val="50000"/>
                  </a:schemeClr>
                </a:solidFill>
              </a:rPr>
              <a:pPr/>
              <a:t>‹#›</a:t>
            </a:fld>
            <a:endParaRPr lang="en-US" sz="1400" dirty="0">
              <a:solidFill>
                <a:schemeClr val="bg1">
                  <a:lumMod val="50000"/>
                </a:schemeClr>
              </a:solidFill>
            </a:endParaRPr>
          </a:p>
        </p:txBody>
      </p:sp>
      <p:sp>
        <p:nvSpPr>
          <p:cNvPr id="16" name="Rectangle 73"/>
          <p:cNvSpPr>
            <a:spLocks noChangeArrowheads="1"/>
          </p:cNvSpPr>
          <p:nvPr/>
        </p:nvSpPr>
        <p:spPr bwMode="white">
          <a:xfrm>
            <a:off x="3238501" y="6444865"/>
            <a:ext cx="26670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a:solidFill>
                  <a:schemeClr val="tx1">
                    <a:lumMod val="50000"/>
                    <a:lumOff val="50000"/>
                  </a:schemeClr>
                </a:solidFill>
                <a:latin typeface="Arial" panose="020B0604020202020204" pitchFamily="34" charset="0"/>
                <a:cs typeface="Arial" panose="020B0604020202020204" pitchFamily="34" charset="0"/>
              </a:rPr>
              <a:t>A Discipline for Software Engineering: Follow the Script</a:t>
            </a:r>
          </a:p>
          <a:p>
            <a:pPr eaLnBrk="0" hangingPunct="0">
              <a:spcBef>
                <a:spcPct val="0"/>
              </a:spcBef>
            </a:pPr>
            <a:r>
              <a:rPr lang="en-US" sz="600" dirty="0">
                <a:solidFill>
                  <a:schemeClr val="tx1">
                    <a:lumMod val="50000"/>
                    <a:lumOff val="50000"/>
                  </a:schemeClr>
                </a:solidFill>
                <a:latin typeface="Arial" panose="020B0604020202020204" pitchFamily="34" charset="0"/>
                <a:cs typeface="Arial" panose="020B0604020202020204" pitchFamily="34" charset="0"/>
              </a:rPr>
              <a:t>© 2020 Carnegie Mellon University</a:t>
            </a:r>
          </a:p>
        </p:txBody>
      </p:sp>
      <p:sp>
        <p:nvSpPr>
          <p:cNvPr id="17" name="TextBox 16"/>
          <p:cNvSpPr txBox="1"/>
          <p:nvPr/>
        </p:nvSpPr>
        <p:spPr>
          <a:xfrm>
            <a:off x="6057900" y="6444865"/>
            <a:ext cx="2095500" cy="184666"/>
          </a:xfrm>
          <a:prstGeom prst="rect">
            <a:avLst/>
          </a:prstGeom>
          <a:noFill/>
        </p:spPr>
        <p:txBody>
          <a:bodyPr wrap="square" lIns="0" tIns="0" rIns="0" bIns="0" rtlCol="0">
            <a:spAutoFit/>
          </a:bodyPr>
          <a:lstStyle/>
          <a:p>
            <a:r>
              <a:rPr lang="en-US" sz="600" dirty="0">
                <a:solidFill>
                  <a:srgbClr val="000000"/>
                </a:solidFill>
                <a:latin typeface="Arial"/>
                <a:cs typeface="Arial"/>
              </a:rPr>
              <a:t>[DISTRIBUTION STATEMENT A] Approved for public release and unlimited distribution.</a:t>
            </a:r>
            <a:endParaRPr lang="en-US" sz="500" dirty="0">
              <a:solidFill>
                <a:srgbClr val="000000"/>
              </a:solidFill>
              <a:latin typeface="Arial"/>
              <a:cs typeface="Arial"/>
            </a:endParaRPr>
          </a:p>
        </p:txBody>
      </p:sp>
      <p:sp>
        <p:nvSpPr>
          <p:cNvPr id="18" name="Rectangle 17"/>
          <p:cNvSpPr/>
          <p:nvPr/>
        </p:nvSpPr>
        <p:spPr>
          <a:xfrm>
            <a:off x="0" y="6318763"/>
            <a:ext cx="9144000" cy="182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1000" y="6461676"/>
            <a:ext cx="1721485" cy="292328"/>
          </a:xfrm>
          <a:prstGeom prst="rect">
            <a:avLst/>
          </a:prstGeom>
        </p:spPr>
      </p:pic>
    </p:spTree>
    <p:extLst>
      <p:ext uri="{BB962C8B-B14F-4D97-AF65-F5344CB8AC3E}">
        <p14:creationId xmlns:p14="http://schemas.microsoft.com/office/powerpoint/2010/main" val="165255046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Lst>
  <p:txStyles>
    <p:titleStyle>
      <a:lvl1pPr algn="l" defTabSz="914400" rtl="0" eaLnBrk="1" latinLnBrk="0" hangingPunct="1">
        <a:lnSpc>
          <a:spcPct val="90000"/>
        </a:lnSpc>
        <a:spcBef>
          <a:spcPct val="0"/>
        </a:spcBef>
        <a:buNone/>
        <a:defRPr sz="3100" b="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8">
          <p15:clr>
            <a:srgbClr val="A4A3A4"/>
          </p15:clr>
        </p15:guide>
        <p15:guide id="2" pos="240">
          <p15:clr>
            <a:srgbClr val="A4A3A4"/>
          </p15:clr>
        </p15:guide>
        <p15:guide id="3" pos="600">
          <p15:clr>
            <a:srgbClr val="A4A3A4"/>
          </p15:clr>
        </p15:guide>
        <p15:guide id="4" pos="696">
          <p15:clr>
            <a:srgbClr val="A4A3A4"/>
          </p15:clr>
        </p15:guide>
        <p15:guide id="5" pos="1056">
          <p15:clr>
            <a:srgbClr val="A4A3A4"/>
          </p15:clr>
        </p15:guide>
        <p15:guide id="6" pos="1152">
          <p15:clr>
            <a:srgbClr val="A4A3A4"/>
          </p15:clr>
        </p15:guide>
        <p15:guide id="7" pos="1488">
          <p15:clr>
            <a:srgbClr val="A4A3A4"/>
          </p15:clr>
        </p15:guide>
        <p15:guide id="8" pos="1584">
          <p15:clr>
            <a:srgbClr val="A4A3A4"/>
          </p15:clr>
        </p15:guide>
        <p15:guide id="9" pos="1944">
          <p15:clr>
            <a:srgbClr val="A4A3A4"/>
          </p15:clr>
        </p15:guide>
        <p15:guide id="10" pos="2040">
          <p15:clr>
            <a:srgbClr val="A4A3A4"/>
          </p15:clr>
        </p15:guide>
        <p15:guide id="11" pos="2376">
          <p15:clr>
            <a:srgbClr val="A4A3A4"/>
          </p15:clr>
        </p15:guide>
        <p15:guide id="12" pos="2472">
          <p15:clr>
            <a:srgbClr val="A4A3A4"/>
          </p15:clr>
        </p15:guide>
        <p15:guide id="13" pos="2832">
          <p15:clr>
            <a:srgbClr val="A4A3A4"/>
          </p15:clr>
        </p15:guide>
        <p15:guide id="14" pos="2928">
          <p15:clr>
            <a:srgbClr val="A4A3A4"/>
          </p15:clr>
        </p15:guide>
        <p15:guide id="15" pos="3264">
          <p15:clr>
            <a:srgbClr val="A4A3A4"/>
          </p15:clr>
        </p15:guide>
        <p15:guide id="16" pos="3360">
          <p15:clr>
            <a:srgbClr val="A4A3A4"/>
          </p15:clr>
        </p15:guide>
        <p15:guide id="17" pos="3720">
          <p15:clr>
            <a:srgbClr val="A4A3A4"/>
          </p15:clr>
        </p15:guide>
        <p15:guide id="18" pos="3816">
          <p15:clr>
            <a:srgbClr val="A4A3A4"/>
          </p15:clr>
        </p15:guide>
        <p15:guide id="19" pos="4176">
          <p15:clr>
            <a:srgbClr val="A4A3A4"/>
          </p15:clr>
        </p15:guide>
        <p15:guide id="20" pos="4272">
          <p15:clr>
            <a:srgbClr val="A4A3A4"/>
          </p15:clr>
        </p15:guide>
        <p15:guide id="21" pos="4608">
          <p15:clr>
            <a:srgbClr val="A4A3A4"/>
          </p15:clr>
        </p15:guide>
        <p15:guide id="22" pos="4704">
          <p15:clr>
            <a:srgbClr val="A4A3A4"/>
          </p15:clr>
        </p15:guide>
        <p15:guide id="23" pos="5040">
          <p15:clr>
            <a:srgbClr val="A4A3A4"/>
          </p15:clr>
        </p15:guide>
        <p15:guide id="24" pos="5136">
          <p15:clr>
            <a:srgbClr val="A4A3A4"/>
          </p15:clr>
        </p15:guide>
        <p15:guide id="25" pos="5496">
          <p15:clr>
            <a:srgbClr val="A4A3A4"/>
          </p15:clr>
        </p15:guide>
        <p15:guide id="26" orient="horz" pos="696">
          <p15:clr>
            <a:srgbClr val="A4A3A4"/>
          </p15:clr>
        </p15:guide>
        <p15:guide id="27" orient="horz" pos="816">
          <p15:clr>
            <a:srgbClr val="A4A3A4"/>
          </p15:clr>
        </p15:guide>
        <p15:guide id="28" orient="horz" pos="1176">
          <p15:clr>
            <a:srgbClr val="A4A3A4"/>
          </p15:clr>
        </p15:guide>
        <p15:guide id="29" orient="horz" pos="1248">
          <p15:clr>
            <a:srgbClr val="A4A3A4"/>
          </p15:clr>
        </p15:guide>
        <p15:guide id="30" orient="horz" pos="1608">
          <p15:clr>
            <a:srgbClr val="A4A3A4"/>
          </p15:clr>
        </p15:guide>
        <p15:guide id="31" orient="horz" pos="1680">
          <p15:clr>
            <a:srgbClr val="A4A3A4"/>
          </p15:clr>
        </p15:guide>
        <p15:guide id="32" orient="horz" pos="2040">
          <p15:clr>
            <a:srgbClr val="A4A3A4"/>
          </p15:clr>
        </p15:guide>
        <p15:guide id="33" orient="horz" pos="2136">
          <p15:clr>
            <a:srgbClr val="A4A3A4"/>
          </p15:clr>
        </p15:guide>
        <p15:guide id="34" orient="horz" pos="2472">
          <p15:clr>
            <a:srgbClr val="A4A3A4"/>
          </p15:clr>
        </p15:guide>
        <p15:guide id="35" orient="horz" pos="2568">
          <p15:clr>
            <a:srgbClr val="A4A3A4"/>
          </p15:clr>
        </p15:guide>
        <p15:guide id="36" orient="horz" pos="2904">
          <p15:clr>
            <a:srgbClr val="A4A3A4"/>
          </p15:clr>
        </p15:guide>
        <p15:guide id="37" orient="horz" pos="3000">
          <p15:clr>
            <a:srgbClr val="A4A3A4"/>
          </p15:clr>
        </p15:guide>
        <p15:guide id="38" orient="horz" pos="3336">
          <p15:clr>
            <a:srgbClr val="A4A3A4"/>
          </p15:clr>
        </p15:guide>
        <p15:guide id="39" orient="horz" pos="3432">
          <p15:clr>
            <a:srgbClr val="A4A3A4"/>
          </p15:clr>
        </p15:guide>
        <p15:guide id="40" orient="horz" pos="3792">
          <p15:clr>
            <a:srgbClr val="A4A3A4"/>
          </p15:clr>
        </p15:guide>
        <p15:guide id="41" pos="2880">
          <p15:clr>
            <a:srgbClr val="F26B43"/>
          </p15:clr>
        </p15:guide>
        <p15:guide id="42"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 Discipline </a:t>
            </a:r>
            <a:r>
              <a:rPr lang="en-US"/>
              <a:t>for </a:t>
            </a:r>
            <a:br>
              <a:rPr lang="en-US"/>
            </a:br>
            <a:r>
              <a:rPr lang="en-US"/>
              <a:t>Software </a:t>
            </a:r>
            <a:r>
              <a:rPr lang="en-US" dirty="0"/>
              <a:t>Engineering</a:t>
            </a:r>
            <a:br>
              <a:rPr lang="en-US" dirty="0"/>
            </a:br>
            <a:br>
              <a:rPr lang="en-US" dirty="0"/>
            </a:br>
            <a:endParaRPr lang="en-US" dirty="0"/>
          </a:p>
        </p:txBody>
      </p:sp>
      <p:sp>
        <p:nvSpPr>
          <p:cNvPr id="3" name="Subtitle 2"/>
          <p:cNvSpPr>
            <a:spLocks noGrp="1"/>
          </p:cNvSpPr>
          <p:nvPr>
            <p:ph type="subTitle" idx="1"/>
          </p:nvPr>
        </p:nvSpPr>
        <p:spPr/>
        <p:txBody>
          <a:bodyPr/>
          <a:lstStyle/>
          <a:p>
            <a:r>
              <a:rPr lang="en-US" dirty="0">
                <a:solidFill>
                  <a:srgbClr val="000000"/>
                </a:solidFill>
              </a:rPr>
              <a:t>PSP – Follow the Script</a:t>
            </a:r>
          </a:p>
        </p:txBody>
      </p:sp>
    </p:spTree>
    <p:extLst>
      <p:ext uri="{BB962C8B-B14F-4D97-AF65-F5344CB8AC3E}">
        <p14:creationId xmlns:p14="http://schemas.microsoft.com/office/powerpoint/2010/main" val="1372600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r>
              <a:rPr lang="en-US" altLang="en-US"/>
              <a:t>Defect Recording Fields</a:t>
            </a:r>
            <a:endParaRPr lang="en-US" altLang="en-US" dirty="0"/>
          </a:p>
        </p:txBody>
      </p:sp>
      <p:sp>
        <p:nvSpPr>
          <p:cNvPr id="408579" name="Rectangle 3"/>
          <p:cNvSpPr>
            <a:spLocks noGrp="1" noChangeArrowheads="1"/>
          </p:cNvSpPr>
          <p:nvPr>
            <p:ph idx="1"/>
          </p:nvPr>
        </p:nvSpPr>
        <p:spPr/>
        <p:txBody>
          <a:bodyPr/>
          <a:lstStyle/>
          <a:p>
            <a:endParaRPr lang="en-US" altLang="en-US"/>
          </a:p>
          <a:p>
            <a:endParaRPr lang="en-US" altLang="en-US"/>
          </a:p>
          <a:p>
            <a:endParaRPr lang="en-US" altLang="en-US"/>
          </a:p>
          <a:p>
            <a:endParaRPr lang="en-US" altLang="en-US"/>
          </a:p>
          <a:p>
            <a:endParaRPr lang="en-US" altLang="en-US"/>
          </a:p>
          <a:p>
            <a:endParaRPr lang="en-US" altLang="en-US" dirty="0"/>
          </a:p>
        </p:txBody>
      </p:sp>
      <p:sp>
        <p:nvSpPr>
          <p:cNvPr id="10" name="Picture Placeholder 9"/>
          <p:cNvSpPr>
            <a:spLocks noGrp="1"/>
          </p:cNvSpPr>
          <p:nvPr>
            <p:ph type="pic" sz="quarter" idx="11"/>
          </p:nvPr>
        </p:nvSpPr>
        <p:spPr/>
      </p:sp>
      <p:sp>
        <p:nvSpPr>
          <p:cNvPr id="9" name="Text Placeholder 8"/>
          <p:cNvSpPr>
            <a:spLocks noGrp="1"/>
          </p:cNvSpPr>
          <p:nvPr>
            <p:ph type="body" sz="quarter" idx="10"/>
          </p:nvPr>
        </p:nvSpPr>
        <p:spPr/>
        <p:txBody>
          <a:bodyPr/>
          <a:lstStyle/>
          <a:p>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11603635"/>
              </p:ext>
            </p:extLst>
          </p:nvPr>
        </p:nvGraphicFramePr>
        <p:xfrm>
          <a:off x="384348" y="1305732"/>
          <a:ext cx="8340552" cy="3851885"/>
        </p:xfrm>
        <a:graphic>
          <a:graphicData uri="http://schemas.openxmlformats.org/drawingml/2006/table">
            <a:tbl>
              <a:tblPr firstRow="1" bandRow="1">
                <a:tableStyleId>{5C22544A-7EE6-4342-B048-85BDC9FD1C3A}</a:tableStyleId>
              </a:tblPr>
              <a:tblGrid>
                <a:gridCol w="2043434">
                  <a:extLst>
                    <a:ext uri="{9D8B030D-6E8A-4147-A177-3AD203B41FA5}">
                      <a16:colId xmlns:a16="http://schemas.microsoft.com/office/drawing/2014/main" val="20000"/>
                    </a:ext>
                  </a:extLst>
                </a:gridCol>
                <a:gridCol w="6297118">
                  <a:extLst>
                    <a:ext uri="{9D8B030D-6E8A-4147-A177-3AD203B41FA5}">
                      <a16:colId xmlns:a16="http://schemas.microsoft.com/office/drawing/2014/main" val="20001"/>
                    </a:ext>
                  </a:extLst>
                </a:gridCol>
              </a:tblGrid>
              <a:tr h="1101816">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solidFill>
                            <a:schemeClr val="tx1"/>
                          </a:solidFill>
                          <a:latin typeface="Arial" panose="020B0604020202020204" pitchFamily="34" charset="0"/>
                          <a:cs typeface="Arial" panose="020B0604020202020204" pitchFamily="34" charset="0"/>
                        </a:rPr>
                        <a:t>A </a:t>
                      </a:r>
                      <a:r>
                        <a:rPr lang="en-US" sz="2000" b="1" i="0" dirty="0">
                          <a:solidFill>
                            <a:schemeClr val="tx1"/>
                          </a:solidFill>
                          <a:latin typeface="Arial" panose="020B0604020202020204" pitchFamily="34" charset="0"/>
                          <a:cs typeface="Arial" panose="020B0604020202020204" pitchFamily="34" charset="0"/>
                        </a:rPr>
                        <a:t>defect</a:t>
                      </a:r>
                      <a:r>
                        <a:rPr lang="en-US" sz="2000" b="0" dirty="0">
                          <a:solidFill>
                            <a:schemeClr val="tx1"/>
                          </a:solidFill>
                          <a:latin typeface="Arial" panose="020B0604020202020204" pitchFamily="34" charset="0"/>
                          <a:cs typeface="Arial" panose="020B0604020202020204" pitchFamily="34" charset="0"/>
                        </a:rPr>
                        <a:t> is</a:t>
                      </a:r>
                      <a:r>
                        <a:rPr lang="en-US" sz="2000" b="0" baseline="0" dirty="0">
                          <a:solidFill>
                            <a:schemeClr val="tx1"/>
                          </a:solidFill>
                          <a:latin typeface="Arial" panose="020B0604020202020204" pitchFamily="34" charset="0"/>
                          <a:cs typeface="Arial" panose="020B0604020202020204" pitchFamily="34" charset="0"/>
                        </a:rPr>
                        <a:t> any</a:t>
                      </a:r>
                      <a:r>
                        <a:rPr lang="en-US" sz="2000" b="0" dirty="0">
                          <a:solidFill>
                            <a:schemeClr val="tx1"/>
                          </a:solidFill>
                          <a:latin typeface="Arial" panose="020B0604020202020204" pitchFamily="34" charset="0"/>
                          <a:cs typeface="Arial" panose="020B0604020202020204" pitchFamily="34" charset="0"/>
                        </a:rPr>
                        <a:t> change made to product</a:t>
                      </a:r>
                      <a:r>
                        <a:rPr lang="en-US" sz="2000" b="0" i="0" dirty="0">
                          <a:solidFill>
                            <a:schemeClr val="tx1"/>
                          </a:solidFill>
                          <a:latin typeface="Arial" panose="020B0604020202020204" pitchFamily="34" charset="0"/>
                          <a:cs typeface="Arial" panose="020B0604020202020204" pitchFamily="34" charset="0"/>
                        </a:rPr>
                        <a:t>,</a:t>
                      </a:r>
                      <a:r>
                        <a:rPr lang="en-US" sz="2000" b="0" i="1" dirty="0">
                          <a:solidFill>
                            <a:schemeClr val="tx1"/>
                          </a:solidFill>
                          <a:latin typeface="Arial" panose="020B0604020202020204" pitchFamily="34" charset="0"/>
                          <a:cs typeface="Arial" panose="020B0604020202020204" pitchFamily="34" charset="0"/>
                        </a:rPr>
                        <a:t> discovered after a step completes</a:t>
                      </a:r>
                      <a:r>
                        <a:rPr lang="en-US" sz="2000" b="0" dirty="0">
                          <a:solidFill>
                            <a:schemeClr val="tx1"/>
                          </a:solidFill>
                          <a:latin typeface="Arial" panose="020B0604020202020204" pitchFamily="34" charset="0"/>
                          <a:cs typeface="Arial" panose="020B0604020202020204" pitchFamily="34" charset="0"/>
                        </a:rPr>
                        <a:t>,</a:t>
                      </a:r>
                      <a:r>
                        <a:rPr lang="en-US" sz="2000" b="0" baseline="0" dirty="0">
                          <a:solidFill>
                            <a:schemeClr val="tx1"/>
                          </a:solidFill>
                          <a:latin typeface="Arial" panose="020B0604020202020204" pitchFamily="34" charset="0"/>
                          <a:cs typeface="Arial" panose="020B0604020202020204" pitchFamily="34" charset="0"/>
                        </a:rPr>
                        <a:t> to correct </a:t>
                      </a:r>
                      <a:r>
                        <a:rPr lang="en-US" sz="2000" b="0" dirty="0">
                          <a:solidFill>
                            <a:schemeClr val="tx1"/>
                          </a:solidFill>
                          <a:latin typeface="Arial" panose="020B0604020202020204" pitchFamily="34" charset="0"/>
                          <a:cs typeface="Arial" panose="020B0604020202020204" pitchFamily="34" charset="0"/>
                        </a:rPr>
                        <a:t>deficiencies in construction, operation, maintainability, use, or other required properties.</a:t>
                      </a:r>
                      <a:endParaRPr lang="en-US" altLang="en-US" sz="2000" b="0" dirty="0">
                        <a:solidFill>
                          <a:schemeClr val="tx1"/>
                        </a:solidFill>
                        <a:latin typeface="Arial" panose="020B0604020202020204" pitchFamily="34" charset="0"/>
                        <a:cs typeface="Arial" panose="020B0604020202020204" pitchFamily="34" charset="0"/>
                      </a:endParaRPr>
                    </a:p>
                  </a:txBody>
                  <a:tcPr>
                    <a:solidFill>
                      <a:schemeClr val="accent1">
                        <a:lumMod val="20000"/>
                        <a:lumOff val="80000"/>
                      </a:schemeClr>
                    </a:solidFill>
                  </a:tcPr>
                </a:tc>
                <a:tc hMerge="1">
                  <a:txBody>
                    <a:bodyPr/>
                    <a:lstStyle/>
                    <a:p>
                      <a:pPr>
                        <a:lnSpc>
                          <a:spcPct val="80000"/>
                        </a:lnSpc>
                        <a:spcAft>
                          <a:spcPts val="1200"/>
                        </a:spcAft>
                      </a:pPr>
                      <a:endParaRPr lang="en-US" altLang="en-US" sz="2000" b="0" dirty="0">
                        <a:solidFill>
                          <a:schemeClr val="tx1"/>
                        </a:solidFill>
                      </a:endParaRPr>
                    </a:p>
                  </a:txBody>
                  <a:tcPr>
                    <a:solidFill>
                      <a:srgbClr val="E7E9EF"/>
                    </a:solidFill>
                  </a:tcPr>
                </a:tc>
                <a:extLst>
                  <a:ext uri="{0D108BD9-81ED-4DB2-BD59-A6C34878D82A}">
                    <a16:rowId xmlns:a16="http://schemas.microsoft.com/office/drawing/2014/main" val="10000"/>
                  </a:ext>
                </a:extLst>
              </a:tr>
              <a:tr h="777752">
                <a:tc gridSpan="2">
                  <a:txBody>
                    <a:bodyPr/>
                    <a:lstStyle/>
                    <a:p>
                      <a:pPr>
                        <a:lnSpc>
                          <a:spcPct val="100000"/>
                        </a:lnSpc>
                        <a:spcAft>
                          <a:spcPts val="0"/>
                        </a:spcAft>
                      </a:pPr>
                      <a:r>
                        <a:rPr lang="en-US" altLang="en-US" sz="2000" b="0" dirty="0">
                          <a:solidFill>
                            <a:schemeClr val="tx1"/>
                          </a:solidFill>
                          <a:latin typeface="Arial" panose="020B0604020202020204" pitchFamily="34" charset="0"/>
                          <a:cs typeface="Arial" panose="020B0604020202020204" pitchFamily="34" charset="0"/>
                        </a:rPr>
                        <a:t>Defects can be in the code, designs, requirements, specifications, test cases, or other documentation.</a:t>
                      </a:r>
                    </a:p>
                  </a:txBody>
                  <a:tcPr>
                    <a:solidFill>
                      <a:schemeClr val="accent1">
                        <a:lumMod val="20000"/>
                        <a:lumOff val="80000"/>
                      </a:schemeClr>
                    </a:solidFill>
                  </a:tcPr>
                </a:tc>
                <a:tc hMerge="1">
                  <a:txBody>
                    <a:bodyPr/>
                    <a:lstStyle/>
                    <a:p>
                      <a:endParaRPr lang="en-US"/>
                    </a:p>
                  </a:txBody>
                  <a:tcPr/>
                </a:tc>
                <a:extLst>
                  <a:ext uri="{0D108BD9-81ED-4DB2-BD59-A6C34878D82A}">
                    <a16:rowId xmlns:a16="http://schemas.microsoft.com/office/drawing/2014/main" val="10001"/>
                  </a:ext>
                </a:extLst>
              </a:tr>
              <a:tr h="493776">
                <a:tc>
                  <a:txBody>
                    <a:bodyPr/>
                    <a:lstStyle/>
                    <a:p>
                      <a:pPr>
                        <a:lnSpc>
                          <a:spcPct val="100000"/>
                        </a:lnSpc>
                        <a:spcAft>
                          <a:spcPts val="0"/>
                        </a:spcAft>
                      </a:pPr>
                      <a:r>
                        <a:rPr lang="en-US" altLang="en-US" sz="1800" b="0" dirty="0">
                          <a:solidFill>
                            <a:schemeClr val="tx1"/>
                          </a:solidFill>
                          <a:latin typeface="Arial" panose="020B0604020202020204" pitchFamily="34" charset="0"/>
                          <a:cs typeface="Arial" panose="020B0604020202020204" pitchFamily="34" charset="0"/>
                        </a:rPr>
                        <a:t>Date</a:t>
                      </a:r>
                    </a:p>
                  </a:txBody>
                  <a:tcPr>
                    <a:solidFill>
                      <a:srgbClr val="CBD1DC"/>
                    </a:solidFill>
                  </a:tcPr>
                </a:tc>
                <a:tc>
                  <a:txBody>
                    <a:bodyPr/>
                    <a:lstStyle/>
                    <a:p>
                      <a:pPr>
                        <a:lnSpc>
                          <a:spcPct val="100000"/>
                        </a:lnSpc>
                        <a:spcAft>
                          <a:spcPts val="0"/>
                        </a:spcAft>
                      </a:pPr>
                      <a:r>
                        <a:rPr lang="en-US" altLang="en-US" sz="1800" b="0" dirty="0">
                          <a:solidFill>
                            <a:schemeClr val="tx1"/>
                          </a:solidFill>
                          <a:latin typeface="Arial" panose="020B0604020202020204" pitchFamily="34" charset="0"/>
                          <a:cs typeface="Arial" panose="020B0604020202020204" pitchFamily="34" charset="0"/>
                        </a:rPr>
                        <a:t>date the defect was found</a:t>
                      </a:r>
                    </a:p>
                  </a:txBody>
                  <a:tcPr>
                    <a:solidFill>
                      <a:srgbClr val="CBD1DC"/>
                    </a:solidFill>
                  </a:tcPr>
                </a:tc>
                <a:extLst>
                  <a:ext uri="{0D108BD9-81ED-4DB2-BD59-A6C34878D82A}">
                    <a16:rowId xmlns:a16="http://schemas.microsoft.com/office/drawing/2014/main" val="10002"/>
                  </a:ext>
                </a:extLst>
              </a:tr>
              <a:tr h="492847">
                <a:tc>
                  <a:txBody>
                    <a:bodyPr/>
                    <a:lstStyle/>
                    <a:p>
                      <a:r>
                        <a:rPr lang="en-US" altLang="en-US" sz="1800" b="0" dirty="0">
                          <a:latin typeface="Arial" panose="020B0604020202020204" pitchFamily="34" charset="0"/>
                          <a:cs typeface="Arial" panose="020B0604020202020204" pitchFamily="34" charset="0"/>
                        </a:rPr>
                        <a:t>Step Injected</a:t>
                      </a:r>
                      <a:endParaRPr lang="en-US" sz="1800" b="0" dirty="0">
                        <a:latin typeface="Arial" panose="020B0604020202020204" pitchFamily="34" charset="0"/>
                        <a:cs typeface="Arial" panose="020B0604020202020204" pitchFamily="34" charset="0"/>
                      </a:endParaRPr>
                    </a:p>
                  </a:txBody>
                  <a:tcPr>
                    <a:solidFill>
                      <a:srgbClr val="E7E9EF"/>
                    </a:solidFill>
                  </a:tcPr>
                </a:tc>
                <a:tc>
                  <a:txBody>
                    <a:bodyPr/>
                    <a:lstStyle/>
                    <a:p>
                      <a:r>
                        <a:rPr lang="en-US" altLang="en-US" sz="1800" dirty="0">
                          <a:latin typeface="Arial" panose="020B0604020202020204" pitchFamily="34" charset="0"/>
                          <a:cs typeface="Arial" panose="020B0604020202020204" pitchFamily="34" charset="0"/>
                        </a:rPr>
                        <a:t>phase during which you judge the defect was injected</a:t>
                      </a:r>
                      <a:endParaRPr lang="en-US" sz="1800" dirty="0">
                        <a:latin typeface="Arial" panose="020B0604020202020204" pitchFamily="34" charset="0"/>
                        <a:cs typeface="Arial" panose="020B0604020202020204" pitchFamily="34" charset="0"/>
                      </a:endParaRPr>
                    </a:p>
                  </a:txBody>
                  <a:tcPr>
                    <a:solidFill>
                      <a:srgbClr val="E7E9EF"/>
                    </a:solidFill>
                  </a:tcPr>
                </a:tc>
                <a:extLst>
                  <a:ext uri="{0D108BD9-81ED-4DB2-BD59-A6C34878D82A}">
                    <a16:rowId xmlns:a16="http://schemas.microsoft.com/office/drawing/2014/main" val="10003"/>
                  </a:ext>
                </a:extLst>
              </a:tr>
              <a:tr h="492847">
                <a:tc>
                  <a:txBody>
                    <a:bodyPr/>
                    <a:lstStyle/>
                    <a:p>
                      <a:r>
                        <a:rPr lang="en-US" altLang="en-US" sz="1800" b="0" dirty="0">
                          <a:latin typeface="Arial" panose="020B0604020202020204" pitchFamily="34" charset="0"/>
                          <a:cs typeface="Arial" panose="020B0604020202020204" pitchFamily="34" charset="0"/>
                        </a:rPr>
                        <a:t>Step Removed</a:t>
                      </a:r>
                      <a:endParaRPr lang="en-US" sz="1800" b="0" dirty="0">
                        <a:latin typeface="Arial" panose="020B0604020202020204" pitchFamily="34" charset="0"/>
                        <a:cs typeface="Arial" panose="020B0604020202020204" pitchFamily="34" charset="0"/>
                      </a:endParaRPr>
                    </a:p>
                  </a:txBody>
                  <a:tcPr>
                    <a:solidFill>
                      <a:srgbClr val="CBD1D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a:latin typeface="Arial" panose="020B0604020202020204" pitchFamily="34" charset="0"/>
                          <a:cs typeface="Arial" panose="020B0604020202020204" pitchFamily="34" charset="0"/>
                        </a:rPr>
                        <a:t>phase during which you found and fixed the defect</a:t>
                      </a:r>
                      <a:endParaRPr lang="en-US" sz="1800" dirty="0">
                        <a:latin typeface="Arial" panose="020B0604020202020204" pitchFamily="34" charset="0"/>
                        <a:cs typeface="Arial" panose="020B0604020202020204" pitchFamily="34" charset="0"/>
                      </a:endParaRPr>
                    </a:p>
                  </a:txBody>
                  <a:tcPr>
                    <a:solidFill>
                      <a:srgbClr val="CBD1DC"/>
                    </a:solidFill>
                  </a:tcPr>
                </a:tc>
                <a:extLst>
                  <a:ext uri="{0D108BD9-81ED-4DB2-BD59-A6C34878D82A}">
                    <a16:rowId xmlns:a16="http://schemas.microsoft.com/office/drawing/2014/main" val="10004"/>
                  </a:ext>
                </a:extLst>
              </a:tr>
              <a:tr h="492847">
                <a:tc>
                  <a:txBody>
                    <a:bodyPr/>
                    <a:lstStyle/>
                    <a:p>
                      <a:r>
                        <a:rPr lang="en-US" b="0" dirty="0">
                          <a:latin typeface="Arial" panose="020B0604020202020204" pitchFamily="34" charset="0"/>
                          <a:cs typeface="Arial" panose="020B0604020202020204" pitchFamily="34" charset="0"/>
                        </a:rPr>
                        <a:t>Description</a:t>
                      </a:r>
                    </a:p>
                  </a:txBody>
                  <a:tcPr>
                    <a:solidFill>
                      <a:srgbClr val="E7E9EF"/>
                    </a:solidFill>
                  </a:tcPr>
                </a:tc>
                <a:tc>
                  <a:txBody>
                    <a:bodyPr/>
                    <a:lstStyle/>
                    <a:p>
                      <a:r>
                        <a:rPr lang="en-US" altLang="en-US" sz="1800" dirty="0">
                          <a:latin typeface="Arial" panose="020B0604020202020204" pitchFamily="34" charset="0"/>
                          <a:cs typeface="Arial" panose="020B0604020202020204" pitchFamily="34" charset="0"/>
                        </a:rPr>
                        <a:t>explanation of what</a:t>
                      </a:r>
                      <a:r>
                        <a:rPr lang="en-US" altLang="en-US" sz="1800" baseline="0" dirty="0">
                          <a:latin typeface="Arial" panose="020B0604020202020204" pitchFamily="34" charset="0"/>
                          <a:cs typeface="Arial" panose="020B0604020202020204" pitchFamily="34" charset="0"/>
                        </a:rPr>
                        <a:t> was changed, not the symptom</a:t>
                      </a:r>
                      <a:endParaRPr lang="en-US" dirty="0">
                        <a:latin typeface="Arial" panose="020B0604020202020204" pitchFamily="34" charset="0"/>
                        <a:cs typeface="Arial" panose="020B0604020202020204" pitchFamily="34" charset="0"/>
                      </a:endParaRPr>
                    </a:p>
                  </a:txBody>
                  <a:tcPr>
                    <a:solidFill>
                      <a:srgbClr val="E7E9EF"/>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689685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noFill/>
        </p:spPr>
        <p:txBody>
          <a:bodyPr/>
          <a:lstStyle/>
          <a:p>
            <a:r>
              <a:rPr lang="en-US" altLang="en-US"/>
              <a:t>Some Suggestions</a:t>
            </a:r>
          </a:p>
        </p:txBody>
      </p:sp>
      <p:sp>
        <p:nvSpPr>
          <p:cNvPr id="41987" name="Rectangle 3"/>
          <p:cNvSpPr>
            <a:spLocks noGrp="1" noChangeArrowheads="1"/>
          </p:cNvSpPr>
          <p:nvPr>
            <p:ph idx="1"/>
          </p:nvPr>
        </p:nvSpPr>
        <p:spPr>
          <a:noFill/>
        </p:spPr>
        <p:txBody>
          <a:bodyPr/>
          <a:lstStyle/>
          <a:p>
            <a:r>
              <a:rPr lang="en-US" altLang="en-US" dirty="0"/>
              <a:t>Keep your programs simple. You will learn as much from small programs as from large ones.</a:t>
            </a:r>
          </a:p>
          <a:p>
            <a:endParaRPr lang="en-US" altLang="en-US" dirty="0"/>
          </a:p>
          <a:p>
            <a:r>
              <a:rPr lang="en-US" altLang="en-US" dirty="0"/>
              <a:t>Keep your reports and standards simple and short.</a:t>
            </a:r>
          </a:p>
          <a:p>
            <a:endParaRPr lang="en-US" altLang="en-US" dirty="0"/>
          </a:p>
          <a:p>
            <a:r>
              <a:rPr lang="en-US" altLang="en-US" dirty="0"/>
              <a:t>Do not hesitate to copy or build on the PSP materials.</a:t>
            </a:r>
          </a:p>
          <a:p>
            <a:endParaRPr lang="en-US" altLang="en-US" dirty="0"/>
          </a:p>
          <a:p>
            <a:r>
              <a:rPr lang="en-US" altLang="en-US" dirty="0"/>
              <a:t>Do it right the first time. If you are not sure, find out.</a:t>
            </a:r>
          </a:p>
        </p:txBody>
      </p:sp>
      <p:sp>
        <p:nvSpPr>
          <p:cNvPr id="3" name="Picture Placeholder 2"/>
          <p:cNvSpPr>
            <a:spLocks noGrp="1"/>
          </p:cNvSpPr>
          <p:nvPr>
            <p:ph type="pic" sz="quarter" idx="11"/>
          </p:nvPr>
        </p:nvSpPr>
        <p:spPr/>
      </p:sp>
      <p:sp>
        <p:nvSpPr>
          <p:cNvPr id="2" name="Text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984722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noFill/>
        </p:spPr>
        <p:txBody>
          <a:bodyPr/>
          <a:lstStyle/>
          <a:p>
            <a:r>
              <a:rPr lang="en-US" altLang="en-US" dirty="0"/>
              <a:t>Assignment Evaluation Criteria</a:t>
            </a:r>
          </a:p>
        </p:txBody>
      </p:sp>
      <p:sp>
        <p:nvSpPr>
          <p:cNvPr id="45059" name="Rectangle 3"/>
          <p:cNvSpPr>
            <a:spLocks noGrp="1" noChangeArrowheads="1"/>
          </p:cNvSpPr>
          <p:nvPr>
            <p:ph idx="1"/>
          </p:nvPr>
        </p:nvSpPr>
        <p:spPr>
          <a:noFill/>
        </p:spPr>
        <p:txBody>
          <a:bodyPr>
            <a:normAutofit/>
          </a:bodyPr>
          <a:lstStyle/>
          <a:p>
            <a:r>
              <a:rPr lang="en-US" altLang="en-US" dirty="0"/>
              <a:t>Your process report must be</a:t>
            </a:r>
          </a:p>
          <a:p>
            <a:pPr lvl="1"/>
            <a:r>
              <a:rPr lang="en-US" altLang="en-US" dirty="0"/>
              <a:t>complete </a:t>
            </a:r>
          </a:p>
          <a:p>
            <a:pPr lvl="1"/>
            <a:r>
              <a:rPr lang="en-US" altLang="en-US" dirty="0"/>
              <a:t>legible </a:t>
            </a:r>
          </a:p>
          <a:p>
            <a:pPr lvl="1"/>
            <a:r>
              <a:rPr lang="en-US" altLang="en-US" dirty="0"/>
              <a:t>in the specified order</a:t>
            </a:r>
          </a:p>
          <a:p>
            <a:endParaRPr lang="en-US" altLang="en-US" dirty="0"/>
          </a:p>
          <a:p>
            <a:r>
              <a:rPr lang="en-US" altLang="en-US" dirty="0"/>
              <a:t>Your process data must be</a:t>
            </a:r>
          </a:p>
          <a:p>
            <a:pPr lvl="1"/>
            <a:r>
              <a:rPr lang="en-US" altLang="en-US" dirty="0"/>
              <a:t>accurate</a:t>
            </a:r>
          </a:p>
          <a:p>
            <a:pPr lvl="1"/>
            <a:r>
              <a:rPr lang="en-US" altLang="en-US" dirty="0"/>
              <a:t>precise</a:t>
            </a:r>
          </a:p>
          <a:p>
            <a:pPr lvl="1"/>
            <a:r>
              <a:rPr lang="en-US" altLang="en-US" dirty="0"/>
              <a:t>self-consistent </a:t>
            </a:r>
          </a:p>
          <a:p>
            <a:r>
              <a:rPr lang="en-US" altLang="en-US" dirty="0"/>
              <a:t>   </a:t>
            </a:r>
          </a:p>
        </p:txBody>
      </p:sp>
      <p:sp>
        <p:nvSpPr>
          <p:cNvPr id="3" name="Picture Placeholder 2"/>
          <p:cNvSpPr>
            <a:spLocks noGrp="1"/>
          </p:cNvSpPr>
          <p:nvPr>
            <p:ph type="pic" sz="quarter" idx="11"/>
          </p:nvPr>
        </p:nvSpPr>
        <p:spPr/>
      </p:sp>
      <p:sp>
        <p:nvSpPr>
          <p:cNvPr id="2" name="Text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6681060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Messages to Remember</a:t>
            </a:r>
          </a:p>
        </p:txBody>
      </p:sp>
      <p:sp>
        <p:nvSpPr>
          <p:cNvPr id="3" name="Content Placeholder 2"/>
          <p:cNvSpPr>
            <a:spLocks noGrp="1"/>
          </p:cNvSpPr>
          <p:nvPr>
            <p:ph idx="1"/>
          </p:nvPr>
        </p:nvSpPr>
        <p:spPr/>
        <p:txBody>
          <a:bodyPr/>
          <a:lstStyle/>
          <a:p>
            <a:r>
              <a:rPr lang="en-US" dirty="0"/>
              <a:t>A script guides you while you complete a job.</a:t>
            </a:r>
          </a:p>
          <a:p>
            <a:endParaRPr lang="en-US" dirty="0"/>
          </a:p>
          <a:p>
            <a:r>
              <a:rPr lang="en-US" dirty="0"/>
              <a:t>Follow the script to avoid missing steps.</a:t>
            </a:r>
          </a:p>
          <a:p>
            <a:endParaRPr lang="en-US" dirty="0"/>
          </a:p>
          <a:p>
            <a:r>
              <a:rPr lang="en-US" dirty="0"/>
              <a:t>Time and defects are primary measures.</a:t>
            </a:r>
          </a:p>
          <a:p>
            <a:endParaRPr lang="en-US" dirty="0"/>
          </a:p>
          <a:p>
            <a:endParaRPr lang="en-US" dirty="0"/>
          </a:p>
          <a:p>
            <a:endParaRPr lang="en-US" dirty="0"/>
          </a:p>
          <a:p>
            <a:endParaRPr lang="en-US" dirty="0"/>
          </a:p>
        </p:txBody>
      </p:sp>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14772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Markings</a:t>
            </a:r>
          </a:p>
        </p:txBody>
      </p:sp>
      <p:sp>
        <p:nvSpPr>
          <p:cNvPr id="3" name="Content Placeholder 2"/>
          <p:cNvSpPr>
            <a:spLocks noGrp="1"/>
          </p:cNvSpPr>
          <p:nvPr>
            <p:ph idx="1"/>
          </p:nvPr>
        </p:nvSpPr>
        <p:spPr/>
        <p:txBody>
          <a:bodyPr>
            <a:normAutofit fontScale="62500" lnSpcReduction="20000"/>
          </a:bodyPr>
          <a:lstStyle/>
          <a:p>
            <a:pPr lvl="0" eaLnBrk="0" fontAlgn="b" hangingPunct="0">
              <a:spcBef>
                <a:spcPct val="0"/>
              </a:spcBef>
              <a:spcAft>
                <a:spcPct val="0"/>
              </a:spcAft>
            </a:pPr>
            <a:r>
              <a:rPr lang="en-US" sz="2400" dirty="0"/>
              <a:t>Copyright 2020 Carnegie Mellon University.  All rights reserved.</a:t>
            </a:r>
            <a:br>
              <a:rPr lang="en-US" sz="2400" dirty="0"/>
            </a:br>
            <a:br>
              <a:rPr lang="en-US" sz="2400" dirty="0"/>
            </a:br>
            <a:r>
              <a:rPr lang="en-US" sz="2400" dirty="0"/>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2400" dirty="0"/>
            </a:br>
            <a:br>
              <a:rPr lang="en-US" sz="2400" dirty="0"/>
            </a:br>
            <a:r>
              <a:rPr lang="en-US" sz="2400" dirty="0"/>
              <a:t>Any opinions, findings and conclusions or recommendations expressed in this material are those of the author(s) and do not necessarily reflect the views of the United States Department of Defense.</a:t>
            </a:r>
            <a:br>
              <a:rPr lang="en-US" sz="2400" dirty="0"/>
            </a:br>
            <a:br>
              <a:rPr lang="en-US" sz="2400" dirty="0"/>
            </a:br>
            <a:r>
              <a:rPr lang="en-US" sz="2400" dirty="0"/>
              <a:t>NO WARRANTY. THIS MATERIAL IS FURNISHED ON AN “AS-IS” BASIS WITH NO WARRANTIES OF ANY KIND, EITHER EXPRESSED OR IMPLIED, INCLUDING, BUT NOT LIMITED TO, WARRANTY OF FITNESS FOR PURPOSE OR MERCHANTABILITY, ANY WARRANTY WITH RESPECT TO FREEDOM FROM PATENT, TRADEMARK, OR COPYRIGHT INFRINGEMENT, OR THIRD PARTY INTELLECTUAL PROPERTY RIGHTS.</a:t>
            </a:r>
            <a:br>
              <a:rPr lang="en-US" sz="2400" dirty="0"/>
            </a:br>
            <a:br>
              <a:rPr lang="en-US" sz="2400" dirty="0"/>
            </a:br>
            <a:r>
              <a:rPr lang="en-US" sz="2400" dirty="0"/>
              <a:t>[Distribution Statement A] This material has been approved for public release and unlimited distribution.  The United States Government has Unlimited Rights in this material as defined by DFARS 252.227-7013.</a:t>
            </a:r>
            <a:br>
              <a:rPr lang="en-US" sz="2400" dirty="0"/>
            </a:br>
            <a:endParaRPr lang="en-US" sz="2400" dirty="0"/>
          </a:p>
          <a:p>
            <a:pPr lvl="0" eaLnBrk="0" fontAlgn="b" hangingPunct="0">
              <a:spcBef>
                <a:spcPct val="0"/>
              </a:spcBef>
              <a:spcAft>
                <a:spcPct val="0"/>
              </a:spcAft>
            </a:pPr>
            <a:r>
              <a:rPr lang="en-US" altLang="en-US" sz="2400" dirty="0"/>
              <a:t>The text and illustrations in this material are licensed by Carnegie Mellon University under a </a:t>
            </a:r>
            <a:r>
              <a:rPr lang="en-US" altLang="en-US" sz="2400" dirty="0">
                <a:hlinkClick r:id="rId2"/>
              </a:rPr>
              <a:t>Creative Commons Attribution 4.0 International License</a:t>
            </a:r>
            <a:r>
              <a:rPr lang="en-US" altLang="en-US" sz="2400" dirty="0"/>
              <a:t>. </a:t>
            </a:r>
          </a:p>
          <a:p>
            <a:pPr lvl="0" eaLnBrk="0" fontAlgn="b" hangingPunct="0">
              <a:spcBef>
                <a:spcPct val="0"/>
              </a:spcBef>
              <a:spcAft>
                <a:spcPct val="0"/>
              </a:spcAft>
            </a:pPr>
            <a:endParaRPr lang="en-US" sz="2400" dirty="0"/>
          </a:p>
          <a:p>
            <a:pPr lvl="0" eaLnBrk="0" fontAlgn="b" hangingPunct="0">
              <a:spcBef>
                <a:spcPct val="0"/>
              </a:spcBef>
              <a:spcAft>
                <a:spcPct val="0"/>
              </a:spcAft>
            </a:pPr>
            <a:r>
              <a:rPr lang="en-US" sz="2400" dirty="0"/>
              <a:t>The Creative Commons license does not extend to logos, trade marks, or service marks of Carnegie Mellon University.</a:t>
            </a:r>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9"/>
            <a:ext cx="9144000" cy="11949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11" rtl="0" eaLnBrk="1" fontAlgn="b"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1" y="5800726"/>
            <a:ext cx="838200" cy="2952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6755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a:t>
            </a:r>
            <a:endParaRPr lang="en-US" dirty="0">
              <a:solidFill>
                <a:schemeClr val="accent1">
                  <a:lumMod val="60000"/>
                  <a:lumOff val="40000"/>
                </a:schemeClr>
              </a:solidFill>
            </a:endParaRPr>
          </a:p>
        </p:txBody>
      </p:sp>
      <p:sp>
        <p:nvSpPr>
          <p:cNvPr id="3" name="Content Placeholder 2"/>
          <p:cNvSpPr>
            <a:spLocks noGrp="1"/>
          </p:cNvSpPr>
          <p:nvPr>
            <p:ph idx="1"/>
          </p:nvPr>
        </p:nvSpPr>
        <p:spPr/>
        <p:txBody>
          <a:bodyPr/>
          <a:lstStyle/>
          <a:p>
            <a:r>
              <a:rPr lang="en-US" dirty="0"/>
              <a:t>How do I complete a non-trivial task with minimal error?</a:t>
            </a:r>
          </a:p>
          <a:p>
            <a:endParaRPr lang="en-US" dirty="0"/>
          </a:p>
          <a:p>
            <a:r>
              <a:rPr lang="en-US" dirty="0"/>
              <a:t>For example, in writing even small programs, we have a number of steps to accomplish, including but not limited to</a:t>
            </a:r>
          </a:p>
          <a:p>
            <a:pPr marL="630936" lvl="1" indent="-173736">
              <a:buFont typeface="Arial" panose="020B0604020202020204" pitchFamily="34" charset="0"/>
              <a:buChar char="-"/>
            </a:pPr>
            <a:r>
              <a:rPr lang="en-US" sz="2000" dirty="0"/>
              <a:t>specifying the solution unambiguously</a:t>
            </a:r>
          </a:p>
          <a:p>
            <a:pPr marL="630936" lvl="1" indent="-173736">
              <a:buFont typeface="Arial" panose="020B0604020202020204" pitchFamily="34" charset="0"/>
              <a:buChar char="-"/>
            </a:pPr>
            <a:r>
              <a:rPr lang="en-US" sz="2000" dirty="0"/>
              <a:t>blocking out time to work</a:t>
            </a:r>
          </a:p>
          <a:p>
            <a:pPr marL="630936" lvl="1" indent="-173736">
              <a:buFont typeface="Arial" panose="020B0604020202020204" pitchFamily="34" charset="0"/>
              <a:buChar char="-"/>
            </a:pPr>
            <a:r>
              <a:rPr lang="en-US" sz="2000" dirty="0"/>
              <a:t>selecting programming languages, libraries, and reusable parts</a:t>
            </a:r>
          </a:p>
          <a:p>
            <a:pPr marL="630936" lvl="1" indent="-173736">
              <a:buFont typeface="Arial" panose="020B0604020202020204" pitchFamily="34" charset="0"/>
              <a:buChar char="-"/>
            </a:pPr>
            <a:r>
              <a:rPr lang="en-US" sz="2000" dirty="0"/>
              <a:t>writing and testing code</a:t>
            </a:r>
          </a:p>
          <a:p>
            <a:pPr marL="630936" lvl="1" indent="-173736">
              <a:buFont typeface="Arial" panose="020B0604020202020204" pitchFamily="34" charset="0"/>
              <a:buChar char="-"/>
            </a:pPr>
            <a:r>
              <a:rPr lang="en-US" sz="2000"/>
              <a:t>interacting </a:t>
            </a:r>
            <a:r>
              <a:rPr lang="en-US" sz="2000" dirty="0"/>
              <a:t>with revision control</a:t>
            </a:r>
          </a:p>
          <a:p>
            <a:pPr marL="342900" indent="-342900">
              <a:buFont typeface="Arial" panose="020B0604020202020204" pitchFamily="34" charset="0"/>
              <a:buChar char="•"/>
            </a:pPr>
            <a:endParaRPr lang="en-US" dirty="0"/>
          </a:p>
          <a:p>
            <a:endParaRPr lang="en-US" dirty="0"/>
          </a:p>
        </p:txBody>
      </p:sp>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307767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2"/>
          </p:nvPr>
        </p:nvSpPr>
        <p:spPr/>
        <p:txBody>
          <a:bodyPr/>
          <a:lstStyle/>
          <a:p>
            <a:r>
              <a:rPr lang="en-US" dirty="0"/>
              <a:t>Central line infections affect 80,000 patients each year and are fatal between 5% and 28% of the time.</a:t>
            </a:r>
          </a:p>
          <a:p>
            <a:r>
              <a:rPr lang="en-US" dirty="0"/>
              <a:t>They are often caused when doctors skip or change the order of one of the five steps needed to prevent infection.</a:t>
            </a:r>
          </a:p>
          <a:p>
            <a:r>
              <a:rPr lang="en-US" dirty="0"/>
              <a:t>Studies at Johns Hopkins found that this occurred for more than one-third of patients.</a:t>
            </a:r>
          </a:p>
          <a:p>
            <a:r>
              <a:rPr lang="en-US" kern="0" dirty="0"/>
              <a:t>The use of a checklist dropped the </a:t>
            </a:r>
            <a:br>
              <a:rPr lang="en-US" kern="0" dirty="0"/>
            </a:br>
            <a:r>
              <a:rPr lang="en-US" kern="0" dirty="0"/>
              <a:t>rate of infection from 11% to 0% </a:t>
            </a:r>
            <a:br>
              <a:rPr lang="en-US" kern="0" dirty="0"/>
            </a:br>
            <a:r>
              <a:rPr lang="en-US" kern="0" dirty="0"/>
              <a:t>during the first trial year, and only </a:t>
            </a:r>
            <a:br>
              <a:rPr lang="en-US" kern="0" dirty="0"/>
            </a:br>
            <a:r>
              <a:rPr lang="en-US" kern="0" dirty="0"/>
              <a:t>two infections occurred in the </a:t>
            </a:r>
            <a:br>
              <a:rPr lang="en-US" kern="0" dirty="0"/>
            </a:br>
            <a:r>
              <a:rPr lang="en-US" kern="0" dirty="0"/>
              <a:t>second year.</a:t>
            </a:r>
          </a:p>
          <a:p>
            <a:endParaRPr lang="en-US" dirty="0"/>
          </a:p>
        </p:txBody>
      </p:sp>
      <p:sp>
        <p:nvSpPr>
          <p:cNvPr id="5" name="Title 4"/>
          <p:cNvSpPr>
            <a:spLocks noGrp="1"/>
          </p:cNvSpPr>
          <p:nvPr>
            <p:ph type="title"/>
          </p:nvPr>
        </p:nvSpPr>
        <p:spPr/>
        <p:txBody>
          <a:bodyPr/>
          <a:lstStyle/>
          <a:p>
            <a:r>
              <a:rPr lang="en-US" sz="3200" dirty="0"/>
              <a:t>Checklist Manifesto</a:t>
            </a:r>
          </a:p>
        </p:txBody>
      </p:sp>
      <p:sp>
        <p:nvSpPr>
          <p:cNvPr id="11" name="Picture Placeholder 10"/>
          <p:cNvSpPr>
            <a:spLocks noGrp="1"/>
          </p:cNvSpPr>
          <p:nvPr>
            <p:ph type="pic" sz="quarter" idx="11"/>
          </p:nvPr>
        </p:nvSpPr>
        <p:spPr/>
      </p:sp>
      <p:sp>
        <p:nvSpPr>
          <p:cNvPr id="9" name="Text Placeholder 8"/>
          <p:cNvSpPr>
            <a:spLocks noGrp="1"/>
          </p:cNvSpPr>
          <p:nvPr>
            <p:ph type="body" sz="quarter" idx="10"/>
          </p:nvPr>
        </p:nvSpPr>
        <p:spPr/>
        <p:txBody>
          <a:bodyPr/>
          <a:lstStyle/>
          <a:p>
            <a:endParaRPr lang="en-US"/>
          </a:p>
        </p:txBody>
      </p:sp>
      <p:pic>
        <p:nvPicPr>
          <p:cNvPr id="14" name="Content Placeholder 3" descr="shutterstock_11906500.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gray">
          <a:xfrm>
            <a:off x="7692272" y="4319749"/>
            <a:ext cx="1058900" cy="1576260"/>
          </a:xfrm>
          <a:prstGeom prst="rect">
            <a:avLst/>
          </a:prstGeom>
          <a:noFill/>
          <a:ln w="9525">
            <a:noFill/>
            <a:miter lim="800000"/>
            <a:headEnd/>
            <a:tailEnd/>
          </a:ln>
          <a:effectLst>
            <a:softEdge rad="127000"/>
          </a:effectLst>
        </p:spPr>
      </p:pic>
      <p:sp>
        <p:nvSpPr>
          <p:cNvPr id="12" name="TextBox 11"/>
          <p:cNvSpPr txBox="1"/>
          <p:nvPr/>
        </p:nvSpPr>
        <p:spPr>
          <a:xfrm>
            <a:off x="305920" y="3819398"/>
            <a:ext cx="2295737" cy="707886"/>
          </a:xfrm>
          <a:prstGeom prst="rect">
            <a:avLst/>
          </a:prstGeom>
          <a:noFill/>
        </p:spPr>
        <p:txBody>
          <a:bodyPr wrap="none" rtlCol="0">
            <a:spAutoFit/>
          </a:bodyPr>
          <a:lstStyle/>
          <a:p>
            <a:r>
              <a:rPr lang="en-US" sz="1000" dirty="0">
                <a:latin typeface="Arial"/>
                <a:cs typeface="Arial"/>
              </a:rPr>
              <a:t>Source: </a:t>
            </a:r>
            <a:r>
              <a:rPr lang="en-US" sz="1000" dirty="0" err="1">
                <a:latin typeface="Arial"/>
                <a:cs typeface="Arial"/>
              </a:rPr>
              <a:t>Gawande</a:t>
            </a:r>
            <a:r>
              <a:rPr lang="en-US" sz="1000" dirty="0">
                <a:latin typeface="Arial"/>
                <a:cs typeface="Arial"/>
              </a:rPr>
              <a:t>, </a:t>
            </a:r>
            <a:r>
              <a:rPr lang="en-US" sz="1000" dirty="0" err="1">
                <a:latin typeface="Arial"/>
                <a:cs typeface="Arial"/>
              </a:rPr>
              <a:t>Atul</a:t>
            </a:r>
            <a:r>
              <a:rPr lang="en-US" sz="1000" dirty="0">
                <a:latin typeface="Arial"/>
                <a:cs typeface="Arial"/>
              </a:rPr>
              <a:t>. (2011). </a:t>
            </a:r>
            <a:br>
              <a:rPr lang="en-US" sz="1000" dirty="0">
                <a:latin typeface="Arial"/>
                <a:cs typeface="Arial"/>
              </a:rPr>
            </a:br>
            <a:r>
              <a:rPr lang="en-US" sz="1000" i="1" dirty="0">
                <a:latin typeface="Arial"/>
                <a:cs typeface="Arial"/>
              </a:rPr>
              <a:t>The Checklist Manifesto: How to Get </a:t>
            </a:r>
            <a:br>
              <a:rPr lang="en-US" sz="1000" i="1" dirty="0">
                <a:latin typeface="Arial"/>
                <a:cs typeface="Arial"/>
              </a:rPr>
            </a:br>
            <a:r>
              <a:rPr lang="en-US" sz="1000" i="1" dirty="0">
                <a:latin typeface="Arial"/>
                <a:cs typeface="Arial"/>
              </a:rPr>
              <a:t>Things Right</a:t>
            </a:r>
            <a:r>
              <a:rPr lang="en-US" sz="1000" dirty="0">
                <a:latin typeface="Arial"/>
                <a:cs typeface="Arial"/>
              </a:rPr>
              <a:t>. </a:t>
            </a:r>
            <a:br>
              <a:rPr lang="en-US" sz="1000" dirty="0">
                <a:latin typeface="Arial"/>
                <a:cs typeface="Arial"/>
              </a:rPr>
            </a:br>
            <a:r>
              <a:rPr lang="en-US" sz="1000" dirty="0">
                <a:latin typeface="Arial"/>
                <a:cs typeface="Arial"/>
              </a:rPr>
              <a:t>New York: Metropolitan Books.</a:t>
            </a:r>
          </a:p>
        </p:txBody>
      </p:sp>
      <p:pic>
        <p:nvPicPr>
          <p:cNvPr id="20" name="Content Placeholder 19" descr="bigstock-Two-Doctors-Analysing-And-Cons-259369390.jpg"/>
          <p:cNvPicPr>
            <a:picLocks noGrp="1" noChangeAspect="1"/>
          </p:cNvPicPr>
          <p:nvPr>
            <p:ph sz="half" idx="1"/>
          </p:nvPr>
        </p:nvPicPr>
        <p:blipFill rotWithShape="1">
          <a:blip r:embed="rId4" cstate="screen">
            <a:extLst>
              <a:ext uri="{28A0092B-C50C-407E-A947-70E740481C1C}">
                <a14:useLocalDpi xmlns:a14="http://schemas.microsoft.com/office/drawing/2010/main"/>
              </a:ext>
            </a:extLst>
          </a:blip>
          <a:srcRect t="-1" b="-4647"/>
          <a:stretch/>
        </p:blipFill>
        <p:spPr>
          <a:xfrm>
            <a:off x="381000" y="1295400"/>
            <a:ext cx="2705100" cy="2505587"/>
          </a:xfrm>
          <a:prstGeom prst="rect">
            <a:avLst/>
          </a:prstGeom>
          <a:noFill/>
        </p:spPr>
      </p:pic>
    </p:spTree>
    <p:extLst>
      <p:ext uri="{BB962C8B-B14F-4D97-AF65-F5344CB8AC3E}">
        <p14:creationId xmlns:p14="http://schemas.microsoft.com/office/powerpoint/2010/main" val="3702217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 Use a Process Script</a:t>
            </a:r>
            <a:endParaRPr lang="en-US" dirty="0">
              <a:solidFill>
                <a:schemeClr val="accent1">
                  <a:lumMod val="60000"/>
                  <a:lumOff val="40000"/>
                </a:schemeClr>
              </a:solidFill>
            </a:endParaRPr>
          </a:p>
        </p:txBody>
      </p:sp>
      <p:sp>
        <p:nvSpPr>
          <p:cNvPr id="3" name="Content Placeholder 2"/>
          <p:cNvSpPr>
            <a:spLocks noGrp="1"/>
          </p:cNvSpPr>
          <p:nvPr>
            <p:ph idx="1"/>
          </p:nvPr>
        </p:nvSpPr>
        <p:spPr/>
        <p:txBody>
          <a:bodyPr/>
          <a:lstStyle/>
          <a:p>
            <a:r>
              <a:rPr lang="en-US" dirty="0"/>
              <a:t>A process script is like a checklist, guiding the work by providing</a:t>
            </a:r>
          </a:p>
          <a:p>
            <a:pPr marL="342900" indent="-173736">
              <a:spcBef>
                <a:spcPts val="500"/>
              </a:spcBef>
              <a:buFont typeface="Arial" panose="020B0604020202020204" pitchFamily="34" charset="0"/>
              <a:buChar char="•"/>
            </a:pPr>
            <a:r>
              <a:rPr lang="en-US" dirty="0"/>
              <a:t>context</a:t>
            </a:r>
          </a:p>
          <a:p>
            <a:pPr marL="342900" indent="-173736">
              <a:spcBef>
                <a:spcPts val="500"/>
              </a:spcBef>
              <a:buFont typeface="Arial" panose="020B0604020202020204" pitchFamily="34" charset="0"/>
              <a:buChar char="•"/>
            </a:pPr>
            <a:r>
              <a:rPr lang="en-US" dirty="0"/>
              <a:t>a sequence of steps to perform</a:t>
            </a:r>
          </a:p>
          <a:p>
            <a:pPr marL="342900" indent="-173736">
              <a:spcBef>
                <a:spcPts val="500"/>
              </a:spcBef>
              <a:buFont typeface="Arial" panose="020B0604020202020204" pitchFamily="34" charset="0"/>
              <a:buChar char="•"/>
            </a:pPr>
            <a:r>
              <a:rPr lang="en-US" dirty="0"/>
              <a:t>objectives to achieve</a:t>
            </a:r>
          </a:p>
          <a:p>
            <a:pPr marL="342900" indent="-173736">
              <a:spcBef>
                <a:spcPts val="500"/>
              </a:spcBef>
              <a:buFont typeface="Arial" panose="020B0604020202020204" pitchFamily="34" charset="0"/>
              <a:buChar char="•"/>
            </a:pPr>
            <a:r>
              <a:rPr lang="en-US" dirty="0"/>
              <a:t>a way to identify tasks before the work is performed</a:t>
            </a:r>
          </a:p>
          <a:p>
            <a:endParaRPr lang="en-US" dirty="0"/>
          </a:p>
          <a:p>
            <a:r>
              <a:rPr lang="en-US" dirty="0"/>
              <a:t>Like the written text of an improvised play, it guides the actor (software developer) without limiting the performance.</a:t>
            </a:r>
          </a:p>
          <a:p>
            <a:endParaRPr lang="en-US" dirty="0"/>
          </a:p>
          <a:p>
            <a:r>
              <a:rPr lang="en-US" dirty="0"/>
              <a:t>Like a checklist, it ensures that critical steps are performed in the proper order.</a:t>
            </a:r>
          </a:p>
          <a:p>
            <a:endParaRPr lang="en-US" dirty="0"/>
          </a:p>
          <a:p>
            <a:endParaRPr lang="en-US" dirty="0"/>
          </a:p>
        </p:txBody>
      </p:sp>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Tree>
    <p:extLst>
      <p:ext uri="{BB962C8B-B14F-4D97-AF65-F5344CB8AC3E}">
        <p14:creationId xmlns:p14="http://schemas.microsoft.com/office/powerpoint/2010/main" val="2040684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381000" y="2039554"/>
            <a:ext cx="2705100" cy="3980246"/>
          </a:xfrm>
          <a:noFill/>
        </p:spPr>
        <p:txBody>
          <a:bodyPr/>
          <a:lstStyle/>
          <a:p>
            <a:r>
              <a:rPr lang="en-US" altLang="en-US" sz="2000" dirty="0"/>
              <a:t>They are one or two pages long.</a:t>
            </a:r>
          </a:p>
          <a:p>
            <a:endParaRPr lang="en-US" altLang="en-US" sz="2000" dirty="0"/>
          </a:p>
          <a:p>
            <a:r>
              <a:rPr lang="en-US" altLang="en-US" sz="2000" dirty="0"/>
              <a:t>They describe the</a:t>
            </a:r>
          </a:p>
          <a:p>
            <a:pPr lvl="1"/>
            <a:r>
              <a:rPr lang="en-US" altLang="en-US" sz="2000" dirty="0"/>
              <a:t>purpose</a:t>
            </a:r>
          </a:p>
          <a:p>
            <a:pPr lvl="1"/>
            <a:r>
              <a:rPr lang="en-US" altLang="en-US" sz="2000" dirty="0"/>
              <a:t>entry criteria</a:t>
            </a:r>
          </a:p>
          <a:p>
            <a:pPr lvl="1"/>
            <a:r>
              <a:rPr lang="en-US" altLang="en-US" sz="2000" dirty="0"/>
              <a:t>general guidelines</a:t>
            </a:r>
          </a:p>
          <a:p>
            <a:pPr lvl="1"/>
            <a:r>
              <a:rPr lang="en-US" altLang="en-US" sz="2000" dirty="0"/>
              <a:t>steps</a:t>
            </a:r>
          </a:p>
          <a:p>
            <a:pPr lvl="1"/>
            <a:r>
              <a:rPr lang="en-US" altLang="en-US" sz="2000" dirty="0"/>
              <a:t>exit criteria</a:t>
            </a:r>
          </a:p>
        </p:txBody>
      </p:sp>
      <p:sp>
        <p:nvSpPr>
          <p:cNvPr id="463874" name="Rectangle 2"/>
          <p:cNvSpPr>
            <a:spLocks noGrp="1" noChangeArrowheads="1"/>
          </p:cNvSpPr>
          <p:nvPr>
            <p:ph type="title"/>
          </p:nvPr>
        </p:nvSpPr>
        <p:spPr/>
        <p:txBody>
          <a:bodyPr/>
          <a:lstStyle/>
          <a:p>
            <a:r>
              <a:rPr lang="en-US" altLang="en-US" dirty="0"/>
              <a:t>PSP Initial Script</a:t>
            </a:r>
          </a:p>
        </p:txBody>
      </p:sp>
      <p:sp>
        <p:nvSpPr>
          <p:cNvPr id="6" name="Picture Placeholder 5"/>
          <p:cNvSpPr>
            <a:spLocks noGrp="1"/>
          </p:cNvSpPr>
          <p:nvPr>
            <p:ph type="pic" sz="quarter" idx="11"/>
          </p:nvPr>
        </p:nvSpPr>
        <p:spPr/>
      </p:sp>
      <p:sp>
        <p:nvSpPr>
          <p:cNvPr id="463875" name="Rectangle 3"/>
          <p:cNvSpPr>
            <a:spLocks noGrp="1" noChangeArrowheads="1"/>
          </p:cNvSpPr>
          <p:nvPr>
            <p:ph type="body" sz="quarter" idx="10"/>
          </p:nvPr>
        </p:nvSpPr>
        <p:spPr/>
        <p:txBody>
          <a:bodyPr/>
          <a:lstStyle/>
          <a:p>
            <a:endParaRPr lang="en-US" altLang="en-US" dirty="0"/>
          </a:p>
        </p:txBody>
      </p:sp>
      <p:sp>
        <p:nvSpPr>
          <p:cNvPr id="463879" name="Rectangle 7"/>
          <p:cNvSpPr>
            <a:spLocks noChangeArrowheads="1"/>
          </p:cNvSpPr>
          <p:nvPr/>
        </p:nvSpPr>
        <p:spPr bwMode="auto">
          <a:xfrm>
            <a:off x="992188" y="2932113"/>
            <a:ext cx="4129087" cy="26908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9C2108"/>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lstStyle>
            <a:lvl1pPr>
              <a:defRPr sz="2000">
                <a:solidFill>
                  <a:schemeClr val="tx1"/>
                </a:solidFill>
                <a:latin typeface="Arial" charset="0"/>
              </a:defRPr>
            </a:lvl1pPr>
            <a:lvl2pPr marL="742950" indent="-285750">
              <a:defRPr sz="2000">
                <a:solidFill>
                  <a:schemeClr val="tx1"/>
                </a:solidFill>
                <a:latin typeface="Arial" charset="0"/>
              </a:defRPr>
            </a:lvl2pPr>
            <a:lvl3pPr marL="1143000" indent="-228600">
              <a:buChar char="-"/>
              <a:defRPr sz="2000">
                <a:solidFill>
                  <a:schemeClr val="tx1"/>
                </a:solidFill>
                <a:latin typeface="Arial"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defRPr sz="2000">
                <a:solidFill>
                  <a:schemeClr val="tx1"/>
                </a:solidFill>
                <a:latin typeface="Times New Roman" pitchFamily="18" charset="0"/>
              </a:defRPr>
            </a:lvl5pPr>
            <a:lvl6pPr marL="2514600" indent="-228600" fontAlgn="base">
              <a:spcBef>
                <a:spcPct val="20000"/>
              </a:spcBef>
              <a:spcAft>
                <a:spcPct val="0"/>
              </a:spcAft>
              <a:buChar char="•"/>
              <a:defRPr sz="2000">
                <a:solidFill>
                  <a:schemeClr val="tx1"/>
                </a:solidFill>
                <a:latin typeface="Times New Roman" pitchFamily="18" charset="0"/>
              </a:defRPr>
            </a:lvl6pPr>
            <a:lvl7pPr marL="2971800" indent="-228600" fontAlgn="base">
              <a:spcBef>
                <a:spcPct val="20000"/>
              </a:spcBef>
              <a:spcAft>
                <a:spcPct val="0"/>
              </a:spcAft>
              <a:buChar char="•"/>
              <a:defRPr sz="2000">
                <a:solidFill>
                  <a:schemeClr val="tx1"/>
                </a:solidFill>
                <a:latin typeface="Times New Roman" pitchFamily="18" charset="0"/>
              </a:defRPr>
            </a:lvl7pPr>
            <a:lvl8pPr marL="3429000" indent="-228600" fontAlgn="base">
              <a:spcBef>
                <a:spcPct val="20000"/>
              </a:spcBef>
              <a:spcAft>
                <a:spcPct val="0"/>
              </a:spcAft>
              <a:buChar char="•"/>
              <a:defRPr sz="2000">
                <a:solidFill>
                  <a:schemeClr val="tx1"/>
                </a:solidFill>
                <a:latin typeface="Times New Roman" pitchFamily="18" charset="0"/>
              </a:defRPr>
            </a:lvl8pPr>
            <a:lvl9pPr marL="3886200" indent="-228600" fontAlgn="base">
              <a:spcBef>
                <a:spcPct val="20000"/>
              </a:spcBef>
              <a:spcAft>
                <a:spcPct val="0"/>
              </a:spcAft>
              <a:buChar char="•"/>
              <a:defRPr sz="2000">
                <a:solidFill>
                  <a:schemeClr val="tx1"/>
                </a:solidFill>
                <a:latin typeface="Times New Roman" pitchFamily="18" charset="0"/>
              </a:defRPr>
            </a:lvl9pPr>
          </a:lstStyle>
          <a:p>
            <a:pPr>
              <a:buFontTx/>
              <a:buNone/>
            </a:pPr>
            <a:endParaRPr lang="en-US" altLang="en-US"/>
          </a:p>
        </p:txBody>
      </p:sp>
      <p:pic>
        <p:nvPicPr>
          <p:cNvPr id="1029"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55973" y="1970246"/>
            <a:ext cx="5988027" cy="43081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357776" y="1214610"/>
            <a:ext cx="8226530" cy="677108"/>
          </a:xfrm>
          <a:prstGeom prst="rect">
            <a:avLst/>
          </a:prstGeom>
        </p:spPr>
        <p:txBody>
          <a:bodyPr wrap="square" lIns="0" tIns="0" rIns="0" bIns="0">
            <a:spAutoFit/>
          </a:bodyPr>
          <a:lstStyle/>
          <a:p>
            <a:r>
              <a:rPr lang="en-US" altLang="en-US" sz="2200" dirty="0">
                <a:latin typeface="Arial"/>
                <a:cs typeface="Arial"/>
              </a:rPr>
              <a:t>Process scripts provide “expert-level” guidance on how to </a:t>
            </a:r>
            <a:br>
              <a:rPr lang="en-US" altLang="en-US" sz="2200" dirty="0">
                <a:latin typeface="Arial"/>
                <a:cs typeface="Arial"/>
              </a:rPr>
            </a:br>
            <a:r>
              <a:rPr lang="en-US" altLang="en-US" sz="2200" dirty="0">
                <a:latin typeface="Arial"/>
                <a:cs typeface="Arial"/>
              </a:rPr>
              <a:t>use the process.</a:t>
            </a:r>
          </a:p>
        </p:txBody>
      </p:sp>
    </p:spTree>
    <p:extLst>
      <p:ext uri="{BB962C8B-B14F-4D97-AF65-F5344CB8AC3E}">
        <p14:creationId xmlns:p14="http://schemas.microsoft.com/office/powerpoint/2010/main" val="1212802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PSP Initial Has Four Phases</a:t>
            </a:r>
          </a:p>
        </p:txBody>
      </p:sp>
      <p:sp>
        <p:nvSpPr>
          <p:cNvPr id="4" name="Text Placeholder 3"/>
          <p:cNvSpPr>
            <a:spLocks noGrp="1"/>
          </p:cNvSpPr>
          <p:nvPr>
            <p:ph type="body" sz="quarter" idx="10"/>
          </p:nvPr>
        </p:nvSpPr>
        <p:spPr/>
        <p:txBody>
          <a:bodyPr>
            <a:normAutofit/>
          </a:bodyPr>
          <a:lstStyle/>
          <a:p>
            <a:endParaRPr lang="en-US"/>
          </a:p>
        </p:txBody>
      </p:sp>
      <p:sp>
        <p:nvSpPr>
          <p:cNvPr id="5" name="Picture Placeholder 4"/>
          <p:cNvSpPr>
            <a:spLocks noGrp="1"/>
          </p:cNvSpPr>
          <p:nvPr>
            <p:ph type="pic" sz="quarter" idx="11"/>
          </p:nvPr>
        </p:nvSpPr>
        <p:spPr/>
      </p:sp>
      <p:sp>
        <p:nvSpPr>
          <p:cNvPr id="8" name="AutoShape 3"/>
          <p:cNvSpPr>
            <a:spLocks noChangeAspect="1" noChangeArrowheads="1" noTextEdit="1"/>
          </p:cNvSpPr>
          <p:nvPr/>
        </p:nvSpPr>
        <p:spPr bwMode="auto">
          <a:xfrm>
            <a:off x="6779176" y="2573338"/>
            <a:ext cx="952500" cy="2667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00">
              <a:latin typeface="Arial" panose="020B0604020202020204" pitchFamily="34" charset="0"/>
              <a:cs typeface="Arial" panose="020B0604020202020204" pitchFamily="34" charset="0"/>
            </a:endParaRPr>
          </a:p>
        </p:txBody>
      </p:sp>
      <p:cxnSp>
        <p:nvCxnSpPr>
          <p:cNvPr id="29" name="Straight Connector 28"/>
          <p:cNvCxnSpPr/>
          <p:nvPr/>
        </p:nvCxnSpPr>
        <p:spPr>
          <a:xfrm>
            <a:off x="3966126" y="1448972"/>
            <a:ext cx="0" cy="4359161"/>
          </a:xfrm>
          <a:prstGeom prst="line">
            <a:avLst/>
          </a:prstGeom>
          <a:ln w="28575" cmpd="sng"/>
        </p:spPr>
        <p:style>
          <a:lnRef idx="1">
            <a:schemeClr val="accent1"/>
          </a:lnRef>
          <a:fillRef idx="0">
            <a:schemeClr val="accent1"/>
          </a:fillRef>
          <a:effectRef idx="0">
            <a:schemeClr val="accent1"/>
          </a:effectRef>
          <a:fontRef idx="minor">
            <a:schemeClr val="tx1"/>
          </a:fontRef>
        </p:style>
      </p:cxnSp>
      <p:sp>
        <p:nvSpPr>
          <p:cNvPr id="38" name="Flowchart: Process 37"/>
          <p:cNvSpPr/>
          <p:nvPr/>
        </p:nvSpPr>
        <p:spPr>
          <a:xfrm>
            <a:off x="3478796" y="901469"/>
            <a:ext cx="1001481" cy="5475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panose="020B0604020202020204" pitchFamily="34" charset="0"/>
                <a:cs typeface="Arial" panose="020B0604020202020204" pitchFamily="34" charset="0"/>
              </a:rPr>
              <a:t>Plan</a:t>
            </a:r>
          </a:p>
        </p:txBody>
      </p:sp>
      <p:sp>
        <p:nvSpPr>
          <p:cNvPr id="40" name="Flowchart: Process 39"/>
          <p:cNvSpPr/>
          <p:nvPr/>
        </p:nvSpPr>
        <p:spPr>
          <a:xfrm>
            <a:off x="3474345" y="1827295"/>
            <a:ext cx="993449" cy="61264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panose="020B0604020202020204" pitchFamily="34" charset="0"/>
                <a:cs typeface="Arial" panose="020B0604020202020204" pitchFamily="34" charset="0"/>
              </a:rPr>
              <a:t>Develop</a:t>
            </a:r>
          </a:p>
        </p:txBody>
      </p:sp>
      <p:sp>
        <p:nvSpPr>
          <p:cNvPr id="41" name="Circular Arrow 40"/>
          <p:cNvSpPr/>
          <p:nvPr/>
        </p:nvSpPr>
        <p:spPr>
          <a:xfrm rot="5400000">
            <a:off x="4235540" y="1630047"/>
            <a:ext cx="464507" cy="933005"/>
          </a:xfrm>
          <a:prstGeom prst="circularArrow">
            <a:avLst/>
          </a:prstGeom>
          <a:ln w="9525">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a:solidFill>
                <a:schemeClr val="tx1"/>
              </a:solidFill>
              <a:latin typeface="Arial" panose="020B0604020202020204" pitchFamily="34" charset="0"/>
              <a:cs typeface="Arial" panose="020B0604020202020204" pitchFamily="34" charset="0"/>
            </a:endParaRPr>
          </a:p>
        </p:txBody>
      </p:sp>
      <p:sp>
        <p:nvSpPr>
          <p:cNvPr id="43" name="Flowchart: Process 42"/>
          <p:cNvSpPr/>
          <p:nvPr/>
        </p:nvSpPr>
        <p:spPr>
          <a:xfrm>
            <a:off x="3272151" y="3137256"/>
            <a:ext cx="1380902" cy="644771"/>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latin typeface="Arial" panose="020B0604020202020204" pitchFamily="34" charset="0"/>
              <a:cs typeface="Arial" panose="020B0604020202020204" pitchFamily="34" charset="0"/>
            </a:endParaRPr>
          </a:p>
          <a:p>
            <a:pPr algn="ctr"/>
            <a:r>
              <a:rPr lang="en-US" sz="1700" dirty="0">
                <a:latin typeface="Arial" panose="020B0604020202020204" pitchFamily="34" charset="0"/>
                <a:cs typeface="Arial" panose="020B0604020202020204" pitchFamily="34" charset="0"/>
              </a:rPr>
              <a:t>Acceptance</a:t>
            </a:r>
          </a:p>
          <a:p>
            <a:pPr algn="ctr"/>
            <a:r>
              <a:rPr lang="en-US" sz="1700" dirty="0">
                <a:latin typeface="Arial" panose="020B0604020202020204" pitchFamily="34" charset="0"/>
                <a:cs typeface="Arial" panose="020B0604020202020204" pitchFamily="34" charset="0"/>
              </a:rPr>
              <a:t>Test</a:t>
            </a:r>
          </a:p>
          <a:p>
            <a:pPr algn="ctr"/>
            <a:endParaRPr lang="en-US" sz="1700" dirty="0">
              <a:latin typeface="Arial" panose="020B0604020202020204" pitchFamily="34" charset="0"/>
              <a:cs typeface="Arial" panose="020B0604020202020204" pitchFamily="34" charset="0"/>
            </a:endParaRPr>
          </a:p>
        </p:txBody>
      </p:sp>
      <p:sp>
        <p:nvSpPr>
          <p:cNvPr id="49" name="TextBox 48"/>
          <p:cNvSpPr txBox="1"/>
          <p:nvPr/>
        </p:nvSpPr>
        <p:spPr>
          <a:xfrm>
            <a:off x="4059261" y="2641120"/>
            <a:ext cx="1466341" cy="261610"/>
          </a:xfrm>
          <a:prstGeom prst="rect">
            <a:avLst/>
          </a:prstGeom>
          <a:noFill/>
        </p:spPr>
        <p:txBody>
          <a:bodyPr wrap="none" lIns="0" tIns="0" rIns="0" bIns="0" rtlCol="0">
            <a:spAutoFit/>
          </a:bodyPr>
          <a:lstStyle/>
          <a:p>
            <a:r>
              <a:rPr lang="en-US" sz="1700" dirty="0">
                <a:latin typeface="Arial" panose="020B0604020202020204" pitchFamily="34" charset="0"/>
                <a:cs typeface="Arial" panose="020B0604020202020204" pitchFamily="34" charset="0"/>
              </a:rPr>
              <a:t>Code complete</a:t>
            </a:r>
          </a:p>
        </p:txBody>
      </p:sp>
      <p:sp>
        <p:nvSpPr>
          <p:cNvPr id="50" name="Circular Arrow 49"/>
          <p:cNvSpPr/>
          <p:nvPr/>
        </p:nvSpPr>
        <p:spPr>
          <a:xfrm rot="5400000">
            <a:off x="4412332" y="2969043"/>
            <a:ext cx="464507" cy="933005"/>
          </a:xfrm>
          <a:prstGeom prst="circularArrow">
            <a:avLst/>
          </a:prstGeom>
          <a:ln w="9525">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a:solidFill>
                <a:schemeClr val="tx1"/>
              </a:solidFill>
              <a:latin typeface="Arial" panose="020B0604020202020204" pitchFamily="34" charset="0"/>
              <a:cs typeface="Arial" panose="020B0604020202020204" pitchFamily="34" charset="0"/>
            </a:endParaRPr>
          </a:p>
        </p:txBody>
      </p:sp>
      <p:sp>
        <p:nvSpPr>
          <p:cNvPr id="51" name="TextBox 50"/>
          <p:cNvSpPr txBox="1"/>
          <p:nvPr/>
        </p:nvSpPr>
        <p:spPr>
          <a:xfrm>
            <a:off x="5046132" y="3181955"/>
            <a:ext cx="2476650" cy="523220"/>
          </a:xfrm>
          <a:prstGeom prst="rect">
            <a:avLst/>
          </a:prstGeom>
          <a:noFill/>
        </p:spPr>
        <p:txBody>
          <a:bodyPr wrap="square" tIns="0" rIns="0" bIns="0" rtlCol="0">
            <a:spAutoFit/>
          </a:bodyPr>
          <a:lstStyle/>
          <a:p>
            <a:r>
              <a:rPr lang="en-US" sz="1700" dirty="0">
                <a:latin typeface="Arial" panose="020B0604020202020204" pitchFamily="34" charset="0"/>
                <a:cs typeface="Arial" panose="020B0604020202020204" pitchFamily="34" charset="0"/>
              </a:rPr>
              <a:t>test and fix, log defects, </a:t>
            </a:r>
          </a:p>
          <a:p>
            <a:r>
              <a:rPr lang="en-US" sz="1700" dirty="0">
                <a:latin typeface="Arial" panose="020B0604020202020204" pitchFamily="34" charset="0"/>
                <a:cs typeface="Arial" panose="020B0604020202020204" pitchFamily="34" charset="0"/>
              </a:rPr>
              <a:t>log time</a:t>
            </a:r>
          </a:p>
        </p:txBody>
      </p:sp>
      <p:sp>
        <p:nvSpPr>
          <p:cNvPr id="52" name="TextBox 51"/>
          <p:cNvSpPr txBox="1"/>
          <p:nvPr/>
        </p:nvSpPr>
        <p:spPr>
          <a:xfrm>
            <a:off x="4919127" y="1817250"/>
            <a:ext cx="1922092" cy="523220"/>
          </a:xfrm>
          <a:prstGeom prst="rect">
            <a:avLst/>
          </a:prstGeom>
          <a:noFill/>
        </p:spPr>
        <p:txBody>
          <a:bodyPr wrap="none" tIns="0" rIns="0" bIns="0" rtlCol="0">
            <a:spAutoFit/>
          </a:bodyPr>
          <a:lstStyle/>
          <a:p>
            <a:r>
              <a:rPr lang="en-US" sz="1700" dirty="0">
                <a:latin typeface="Arial" panose="020B0604020202020204" pitchFamily="34" charset="0"/>
                <a:cs typeface="Arial" panose="020B0604020202020204" pitchFamily="34" charset="0"/>
              </a:rPr>
              <a:t>design, implement, </a:t>
            </a:r>
          </a:p>
          <a:p>
            <a:r>
              <a:rPr lang="en-US" sz="1700" dirty="0">
                <a:latin typeface="Arial" panose="020B0604020202020204" pitchFamily="34" charset="0"/>
                <a:cs typeface="Arial" panose="020B0604020202020204" pitchFamily="34" charset="0"/>
              </a:rPr>
              <a:t>log time</a:t>
            </a:r>
          </a:p>
        </p:txBody>
      </p:sp>
      <p:sp>
        <p:nvSpPr>
          <p:cNvPr id="53" name="Flowchart: Process 52"/>
          <p:cNvSpPr/>
          <p:nvPr/>
        </p:nvSpPr>
        <p:spPr>
          <a:xfrm>
            <a:off x="3364720" y="4610450"/>
            <a:ext cx="1195764" cy="61264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dirty="0">
                <a:latin typeface="Arial" panose="020B0604020202020204" pitchFamily="34" charset="0"/>
                <a:cs typeface="Arial" panose="020B0604020202020204" pitchFamily="34" charset="0"/>
              </a:rPr>
              <a:t>Evaluate</a:t>
            </a:r>
          </a:p>
        </p:txBody>
      </p:sp>
      <p:sp>
        <p:nvSpPr>
          <p:cNvPr id="57" name="TextBox 56"/>
          <p:cNvSpPr txBox="1"/>
          <p:nvPr/>
        </p:nvSpPr>
        <p:spPr>
          <a:xfrm>
            <a:off x="4059261" y="4052213"/>
            <a:ext cx="2072144" cy="261610"/>
          </a:xfrm>
          <a:prstGeom prst="rect">
            <a:avLst/>
          </a:prstGeom>
          <a:noFill/>
        </p:spPr>
        <p:txBody>
          <a:bodyPr wrap="none" lIns="0" tIns="0" rIns="0" bIns="0" rtlCol="0">
            <a:spAutoFit/>
          </a:bodyPr>
          <a:lstStyle/>
          <a:p>
            <a:r>
              <a:rPr lang="en-US" sz="1700" dirty="0">
                <a:latin typeface="Arial" panose="020B0604020202020204" pitchFamily="34" charset="0"/>
                <a:cs typeface="Arial" panose="020B0604020202020204" pitchFamily="34" charset="0"/>
              </a:rPr>
              <a:t>Code passes all tests</a:t>
            </a:r>
          </a:p>
        </p:txBody>
      </p:sp>
      <p:sp>
        <p:nvSpPr>
          <p:cNvPr id="65" name="Oval 64"/>
          <p:cNvSpPr/>
          <p:nvPr/>
        </p:nvSpPr>
        <p:spPr>
          <a:xfrm>
            <a:off x="3742469" y="5627077"/>
            <a:ext cx="457200" cy="3376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latin typeface="Arial" panose="020B0604020202020204" pitchFamily="34" charset="0"/>
              <a:cs typeface="Arial" panose="020B0604020202020204" pitchFamily="34" charset="0"/>
            </a:endParaRPr>
          </a:p>
        </p:txBody>
      </p:sp>
      <p:sp>
        <p:nvSpPr>
          <p:cNvPr id="66" name="TextBox 65"/>
          <p:cNvSpPr txBox="1"/>
          <p:nvPr/>
        </p:nvSpPr>
        <p:spPr>
          <a:xfrm>
            <a:off x="4288210" y="5643309"/>
            <a:ext cx="521176" cy="261610"/>
          </a:xfrm>
          <a:prstGeom prst="rect">
            <a:avLst/>
          </a:prstGeom>
          <a:noFill/>
        </p:spPr>
        <p:txBody>
          <a:bodyPr wrap="none" lIns="0" tIns="0" rIns="0" bIns="0" rtlCol="0">
            <a:spAutoFit/>
          </a:bodyPr>
          <a:lstStyle/>
          <a:p>
            <a:r>
              <a:rPr lang="en-US" sz="1700" dirty="0">
                <a:latin typeface="Arial" panose="020B0604020202020204" pitchFamily="34" charset="0"/>
                <a:cs typeface="Arial" panose="020B0604020202020204" pitchFamily="34" charset="0"/>
              </a:rPr>
              <a:t>Done</a:t>
            </a:r>
          </a:p>
        </p:txBody>
      </p:sp>
      <p:sp>
        <p:nvSpPr>
          <p:cNvPr id="73" name="Oval 72"/>
          <p:cNvSpPr/>
          <p:nvPr/>
        </p:nvSpPr>
        <p:spPr>
          <a:xfrm>
            <a:off x="2673340" y="916016"/>
            <a:ext cx="457200" cy="3376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latin typeface="Arial" panose="020B0604020202020204" pitchFamily="34" charset="0"/>
              <a:cs typeface="Arial" panose="020B0604020202020204" pitchFamily="34" charset="0"/>
            </a:endParaRPr>
          </a:p>
        </p:txBody>
      </p:sp>
      <p:sp>
        <p:nvSpPr>
          <p:cNvPr id="74" name="TextBox 73"/>
          <p:cNvSpPr txBox="1"/>
          <p:nvPr/>
        </p:nvSpPr>
        <p:spPr>
          <a:xfrm>
            <a:off x="1964492" y="884308"/>
            <a:ext cx="744114" cy="353943"/>
          </a:xfrm>
          <a:prstGeom prst="rect">
            <a:avLst/>
          </a:prstGeom>
          <a:noFill/>
        </p:spPr>
        <p:txBody>
          <a:bodyPr wrap="none" rtlCol="0">
            <a:spAutoFit/>
          </a:bodyPr>
          <a:lstStyle/>
          <a:p>
            <a:r>
              <a:rPr lang="en-US" sz="1700" dirty="0">
                <a:latin typeface="Arial" panose="020B0604020202020204" pitchFamily="34" charset="0"/>
                <a:cs typeface="Arial" panose="020B0604020202020204" pitchFamily="34" charset="0"/>
              </a:rPr>
              <a:t>Begin</a:t>
            </a:r>
          </a:p>
        </p:txBody>
      </p:sp>
      <p:cxnSp>
        <p:nvCxnSpPr>
          <p:cNvPr id="76" name="Straight Connector 75"/>
          <p:cNvCxnSpPr>
            <a:stCxn id="73" idx="6"/>
            <a:endCxn id="38" idx="1"/>
          </p:cNvCxnSpPr>
          <p:nvPr/>
        </p:nvCxnSpPr>
        <p:spPr>
          <a:xfrm>
            <a:off x="3130540" y="1084828"/>
            <a:ext cx="348256" cy="90393"/>
          </a:xfrm>
          <a:prstGeom prst="line">
            <a:avLst/>
          </a:prstGeom>
          <a:ln w="28575" cmpd="sng"/>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2778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0" grpId="0" animBg="1"/>
      <p:bldP spid="41" grpId="0" animBg="1"/>
      <p:bldP spid="43" grpId="0" animBg="1"/>
      <p:bldP spid="49" grpId="0"/>
      <p:bldP spid="50" grpId="0" animBg="1"/>
      <p:bldP spid="51" grpId="0"/>
      <p:bldP spid="52" grpId="0"/>
      <p:bldP spid="53" grpId="0" animBg="1"/>
      <p:bldP spid="57" grpId="0"/>
      <p:bldP spid="65" grpId="0" animBg="1"/>
      <p:bldP spid="66" grpId="0"/>
      <p:bldP spid="73" grpId="0" animBg="1"/>
      <p:bldP spid="7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2"/>
          <p:cNvSpPr>
            <a:spLocks noGrp="1" noChangeArrowheads="1"/>
          </p:cNvSpPr>
          <p:nvPr>
            <p:ph type="title"/>
          </p:nvPr>
        </p:nvSpPr>
        <p:spPr/>
        <p:txBody>
          <a:bodyPr/>
          <a:lstStyle/>
          <a:p>
            <a:r>
              <a:rPr lang="en-US" altLang="en-US" dirty="0"/>
              <a:t>Measures and Forms</a:t>
            </a:r>
          </a:p>
        </p:txBody>
      </p:sp>
      <p:sp>
        <p:nvSpPr>
          <p:cNvPr id="2" name="Content Placeholder 1"/>
          <p:cNvSpPr>
            <a:spLocks noGrp="1"/>
          </p:cNvSpPr>
          <p:nvPr>
            <p:ph idx="1"/>
          </p:nvPr>
        </p:nvSpPr>
        <p:spPr/>
        <p:txBody>
          <a:bodyPr/>
          <a:lstStyle/>
          <a:p>
            <a:r>
              <a:rPr lang="en-US" altLang="en-US" dirty="0"/>
              <a:t>Measures</a:t>
            </a:r>
          </a:p>
          <a:p>
            <a:pPr lvl="1"/>
            <a:r>
              <a:rPr lang="en-US" altLang="en-US" dirty="0"/>
              <a:t>Time: track time in phase</a:t>
            </a:r>
          </a:p>
          <a:p>
            <a:pPr lvl="1"/>
            <a:r>
              <a:rPr lang="en-US" altLang="en-US" dirty="0"/>
              <a:t>Defects: record defects as they are found and fixed </a:t>
            </a:r>
          </a:p>
          <a:p>
            <a:endParaRPr lang="en-US" altLang="en-US" dirty="0"/>
          </a:p>
          <a:p>
            <a:r>
              <a:rPr lang="en-US" altLang="en-US" dirty="0"/>
              <a:t>Four forms</a:t>
            </a:r>
          </a:p>
          <a:p>
            <a:pPr lvl="1"/>
            <a:r>
              <a:rPr lang="en-US" altLang="en-US" dirty="0"/>
              <a:t>Project Plan Summary: summarizes planned and actual time and defects by phase</a:t>
            </a:r>
          </a:p>
          <a:p>
            <a:pPr lvl="1"/>
            <a:r>
              <a:rPr lang="en-US" altLang="en-US" dirty="0"/>
              <a:t>Time Recording Log: used to record time</a:t>
            </a:r>
          </a:p>
          <a:p>
            <a:pPr lvl="1"/>
            <a:r>
              <a:rPr lang="en-US" altLang="en-US" dirty="0"/>
              <a:t>Defect Recording Log: used to record defects</a:t>
            </a:r>
          </a:p>
          <a:p>
            <a:pPr lvl="1"/>
            <a:r>
              <a:rPr lang="en-US" altLang="en-US" dirty="0"/>
              <a:t>Defect Type Standard: used to define standard defect types</a:t>
            </a:r>
          </a:p>
          <a:p>
            <a:endParaRPr lang="en-US" dirty="0"/>
          </a:p>
        </p:txBody>
      </p:sp>
      <p:sp>
        <p:nvSpPr>
          <p:cNvPr id="4" name="Picture Placeholder 3"/>
          <p:cNvSpPr>
            <a:spLocks noGrp="1"/>
          </p:cNvSpPr>
          <p:nvPr>
            <p:ph type="pic" sz="quarter" idx="11"/>
          </p:nvPr>
        </p:nvSpPr>
        <p:spPr/>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783064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r>
              <a:rPr lang="en-US" altLang="en-US"/>
              <a:t>Time Recording Log Fields</a:t>
            </a:r>
            <a:endParaRPr lang="en-US" altLang="en-US" dirty="0"/>
          </a:p>
        </p:txBody>
      </p:sp>
      <p:sp>
        <p:nvSpPr>
          <p:cNvPr id="8" name="Content Placeholder 7"/>
          <p:cNvSpPr>
            <a:spLocks noGrp="1"/>
          </p:cNvSpPr>
          <p:nvPr>
            <p:ph idx="1"/>
          </p:nvPr>
        </p:nvSpPr>
        <p:spPr/>
        <p:txBody>
          <a:bodyPr/>
          <a:lstStyle/>
          <a:p>
            <a:endParaRPr lang="en-US"/>
          </a:p>
        </p:txBody>
      </p:sp>
      <p:sp>
        <p:nvSpPr>
          <p:cNvPr id="9" name="Picture Placeholder 8"/>
          <p:cNvSpPr>
            <a:spLocks noGrp="1"/>
          </p:cNvSpPr>
          <p:nvPr>
            <p:ph type="pic" sz="quarter" idx="11"/>
          </p:nvPr>
        </p:nvSpPr>
        <p:spPr/>
      </p:sp>
      <p:graphicFrame>
        <p:nvGraphicFramePr>
          <p:cNvPr id="3" name="Table 2"/>
          <p:cNvGraphicFramePr>
            <a:graphicFrameLocks noGrp="1"/>
          </p:cNvGraphicFramePr>
          <p:nvPr>
            <p:extLst>
              <p:ext uri="{D42A27DB-BD31-4B8C-83A1-F6EECF244321}">
                <p14:modId xmlns:p14="http://schemas.microsoft.com/office/powerpoint/2010/main" val="2837724495"/>
              </p:ext>
            </p:extLst>
          </p:nvPr>
        </p:nvGraphicFramePr>
        <p:xfrm>
          <a:off x="380999" y="1164550"/>
          <a:ext cx="8343900" cy="4963544"/>
        </p:xfrm>
        <a:graphic>
          <a:graphicData uri="http://schemas.openxmlformats.org/drawingml/2006/table">
            <a:tbl>
              <a:tblPr firstRow="1" bandRow="1">
                <a:tableStyleId>{5C22544A-7EE6-4342-B048-85BDC9FD1C3A}</a:tableStyleId>
              </a:tblPr>
              <a:tblGrid>
                <a:gridCol w="1248470">
                  <a:extLst>
                    <a:ext uri="{9D8B030D-6E8A-4147-A177-3AD203B41FA5}">
                      <a16:colId xmlns:a16="http://schemas.microsoft.com/office/drawing/2014/main" val="20000"/>
                    </a:ext>
                  </a:extLst>
                </a:gridCol>
                <a:gridCol w="4205364">
                  <a:extLst>
                    <a:ext uri="{9D8B030D-6E8A-4147-A177-3AD203B41FA5}">
                      <a16:colId xmlns:a16="http://schemas.microsoft.com/office/drawing/2014/main" val="20001"/>
                    </a:ext>
                  </a:extLst>
                </a:gridCol>
                <a:gridCol w="2890066">
                  <a:extLst>
                    <a:ext uri="{9D8B030D-6E8A-4147-A177-3AD203B41FA5}">
                      <a16:colId xmlns:a16="http://schemas.microsoft.com/office/drawing/2014/main" val="20002"/>
                    </a:ext>
                  </a:extLst>
                </a:gridCol>
              </a:tblGrid>
              <a:tr h="604727">
                <a:tc gridSpan="3">
                  <a:txBody>
                    <a:bodyPr/>
                    <a:lstStyle/>
                    <a:p>
                      <a:r>
                        <a:rPr lang="en-US" b="0" dirty="0">
                          <a:solidFill>
                            <a:schemeClr val="tx1"/>
                          </a:solidFill>
                          <a:latin typeface="Arial" panose="020B0604020202020204" pitchFamily="34" charset="0"/>
                          <a:cs typeface="Arial" panose="020B0604020202020204" pitchFamily="34" charset="0"/>
                        </a:rPr>
                        <a:t>The format and procedure used to gather the data are not important as long as the data are accurate and complete.</a:t>
                      </a:r>
                    </a:p>
                  </a:txBody>
                  <a:tcPr>
                    <a:solidFill>
                      <a:schemeClr val="accent1">
                        <a:lumMod val="20000"/>
                        <a:lumOff val="80000"/>
                      </a:schemeClr>
                    </a:solidFill>
                  </a:tcPr>
                </a:tc>
                <a:tc hMerge="1">
                  <a:txBody>
                    <a:bodyPr/>
                    <a:lstStyle/>
                    <a:p>
                      <a:endParaRPr lang="en-US" dirty="0">
                        <a:solidFill>
                          <a:schemeClr val="tx1"/>
                        </a:solidFill>
                      </a:endParaRPr>
                    </a:p>
                  </a:txBody>
                  <a:tcPr>
                    <a:solidFill>
                      <a:srgbClr val="E7E9EF"/>
                    </a:solidFill>
                  </a:tcPr>
                </a:tc>
                <a:tc hMerge="1">
                  <a:txBody>
                    <a:bodyPr/>
                    <a:lstStyle/>
                    <a:p>
                      <a:endParaRPr lang="en-US" dirty="0">
                        <a:solidFill>
                          <a:schemeClr val="tx1"/>
                        </a:solidFill>
                      </a:endParaRPr>
                    </a:p>
                  </a:txBody>
                  <a:tcPr>
                    <a:solidFill>
                      <a:srgbClr val="E7E9EF"/>
                    </a:solidFill>
                  </a:tcPr>
                </a:tc>
                <a:extLst>
                  <a:ext uri="{0D108BD9-81ED-4DB2-BD59-A6C34878D82A}">
                    <a16:rowId xmlns:a16="http://schemas.microsoft.com/office/drawing/2014/main" val="10000"/>
                  </a:ext>
                </a:extLst>
              </a:tr>
              <a:tr h="604727">
                <a:tc>
                  <a:txBody>
                    <a:bodyPr/>
                    <a:lstStyle/>
                    <a:p>
                      <a:r>
                        <a:rPr lang="en-US" dirty="0">
                          <a:solidFill>
                            <a:schemeClr val="tx1"/>
                          </a:solidFill>
                          <a:latin typeface="Arial" panose="020B0604020202020204" pitchFamily="34" charset="0"/>
                          <a:cs typeface="Arial" panose="020B0604020202020204" pitchFamily="34" charset="0"/>
                        </a:rPr>
                        <a:t>Phase</a:t>
                      </a:r>
                    </a:p>
                  </a:txBody>
                  <a:tcPr>
                    <a:solidFill>
                      <a:srgbClr val="E7E9EF"/>
                    </a:solidFill>
                  </a:tcPr>
                </a:tc>
                <a:tc>
                  <a:txBody>
                    <a:bodyPr/>
                    <a:lstStyle/>
                    <a:p>
                      <a:r>
                        <a:rPr lang="en-US" altLang="en-US" dirty="0">
                          <a:solidFill>
                            <a:schemeClr val="tx1"/>
                          </a:solidFill>
                          <a:latin typeface="Arial" panose="020B0604020202020204" pitchFamily="34" charset="0"/>
                          <a:cs typeface="Arial" panose="020B0604020202020204" pitchFamily="34" charset="0"/>
                        </a:rPr>
                        <a:t>Select the phase on which you were working.</a:t>
                      </a:r>
                      <a:endParaRPr lang="en-US" dirty="0">
                        <a:solidFill>
                          <a:schemeClr val="tx1"/>
                        </a:solidFill>
                        <a:latin typeface="Arial" panose="020B0604020202020204" pitchFamily="34" charset="0"/>
                        <a:cs typeface="Arial" panose="020B0604020202020204" pitchFamily="34" charset="0"/>
                      </a:endParaRPr>
                    </a:p>
                  </a:txBody>
                  <a:tcPr>
                    <a:solidFill>
                      <a:srgbClr val="E7E9EF"/>
                    </a:solidFill>
                  </a:tcPr>
                </a:tc>
                <a:tc>
                  <a:txBody>
                    <a:bodyPr/>
                    <a:lstStyle/>
                    <a:p>
                      <a:endParaRPr lang="en-US" dirty="0">
                        <a:solidFill>
                          <a:schemeClr val="tx1"/>
                        </a:solidFill>
                        <a:latin typeface="Arial" panose="020B0604020202020204" pitchFamily="34" charset="0"/>
                        <a:cs typeface="Arial" panose="020B0604020202020204" pitchFamily="34" charset="0"/>
                      </a:endParaRPr>
                    </a:p>
                  </a:txBody>
                  <a:tcPr>
                    <a:solidFill>
                      <a:srgbClr val="E7E9EF"/>
                    </a:solidFill>
                  </a:tcPr>
                </a:tc>
                <a:extLst>
                  <a:ext uri="{0D108BD9-81ED-4DB2-BD59-A6C34878D82A}">
                    <a16:rowId xmlns:a16="http://schemas.microsoft.com/office/drawing/2014/main" val="10001"/>
                  </a:ext>
                </a:extLst>
              </a:tr>
              <a:tr h="1047570">
                <a:tc>
                  <a:txBody>
                    <a:bodyPr/>
                    <a:lstStyle/>
                    <a:p>
                      <a:r>
                        <a:rPr lang="en-US" dirty="0">
                          <a:latin typeface="Arial" panose="020B0604020202020204" pitchFamily="34" charset="0"/>
                          <a:cs typeface="Arial" panose="020B0604020202020204" pitchFamily="34" charset="0"/>
                        </a:rPr>
                        <a:t>Start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cs typeface="Arial" panose="020B0604020202020204" pitchFamily="34" charset="0"/>
                        </a:rPr>
                        <a:t>Enter the date and time you started working. Double-click to enter the current date and time or type &lt;ctrl&gt;;&lt;space&gt;&lt;ctrl&gt;:</a:t>
                      </a:r>
                    </a:p>
                  </a:txBody>
                  <a:tcPr/>
                </a:tc>
                <a:tc rowSpan="3">
                  <a:txBody>
                    <a:bodyPr/>
                    <a:lstStyle/>
                    <a:p>
                      <a:r>
                        <a:rPr lang="en-US" dirty="0">
                          <a:latin typeface="Arial" panose="020B0604020202020204" pitchFamily="34" charset="0"/>
                          <a:cs typeface="Arial" panose="020B0604020202020204" pitchFamily="34" charset="0"/>
                        </a:rPr>
                        <a:t>Record as you perform the work to avoid inaccuracy and omissions.</a:t>
                      </a:r>
                    </a:p>
                    <a:p>
                      <a:endParaRPr lang="en-US" dirty="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Record all the time that you actively work on the program.</a:t>
                      </a:r>
                    </a:p>
                    <a:p>
                      <a:endParaRPr 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45558">
                <a:tc>
                  <a:txBody>
                    <a:bodyPr/>
                    <a:lstStyle/>
                    <a:p>
                      <a:r>
                        <a:rPr lang="en-US" dirty="0">
                          <a:latin typeface="Arial" panose="020B0604020202020204" pitchFamily="34" charset="0"/>
                          <a:cs typeface="Arial" panose="020B0604020202020204" pitchFamily="34" charset="0"/>
                        </a:rPr>
                        <a:t>Interrupt</a:t>
                      </a:r>
                    </a:p>
                  </a:txBody>
                  <a:tcPr/>
                </a:tc>
                <a:tc>
                  <a:txBody>
                    <a:bodyPr/>
                    <a:lstStyle/>
                    <a:p>
                      <a:r>
                        <a:rPr lang="en-US" altLang="en-US" dirty="0">
                          <a:latin typeface="Arial" panose="020B0604020202020204" pitchFamily="34" charset="0"/>
                          <a:cs typeface="Arial" panose="020B0604020202020204" pitchFamily="34" charset="0"/>
                        </a:rPr>
                        <a:t>Enter any interruption time in minutes.</a:t>
                      </a:r>
                      <a:endParaRPr lang="en-US" dirty="0">
                        <a:latin typeface="Arial" panose="020B0604020202020204" pitchFamily="34" charset="0"/>
                        <a:cs typeface="Arial" panose="020B0604020202020204" pitchFamily="34" charset="0"/>
                      </a:endParaRPr>
                    </a:p>
                  </a:txBody>
                  <a:tcPr/>
                </a:tc>
                <a:tc vMerge="1">
                  <a:txBody>
                    <a:bodyPr/>
                    <a:lstStyle/>
                    <a:p>
                      <a:endParaRPr lang="en-US" dirty="0"/>
                    </a:p>
                  </a:txBody>
                  <a:tcPr/>
                </a:tc>
                <a:extLst>
                  <a:ext uri="{0D108BD9-81ED-4DB2-BD59-A6C34878D82A}">
                    <a16:rowId xmlns:a16="http://schemas.microsoft.com/office/drawing/2014/main" val="10003"/>
                  </a:ext>
                </a:extLst>
              </a:tr>
              <a:tr h="1123064">
                <a:tc>
                  <a:txBody>
                    <a:bodyPr/>
                    <a:lstStyle/>
                    <a:p>
                      <a:r>
                        <a:rPr lang="en-US" dirty="0">
                          <a:latin typeface="Arial" panose="020B0604020202020204" pitchFamily="34" charset="0"/>
                          <a:cs typeface="Arial" panose="020B0604020202020204" pitchFamily="34" charset="0"/>
                        </a:rPr>
                        <a:t>Stop</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cs typeface="Arial" panose="020B0604020202020204" pitchFamily="34" charset="0"/>
                        </a:rPr>
                        <a:t>Enter the date and time you stop working. Double-click to enter the current date and time.</a:t>
                      </a:r>
                    </a:p>
                  </a:txBody>
                  <a:tcPr/>
                </a:tc>
                <a:tc vMerge="1">
                  <a:txBody>
                    <a:bodyPr/>
                    <a:lstStyle/>
                    <a:p>
                      <a:endParaRPr lang="en-US" dirty="0"/>
                    </a:p>
                  </a:txBody>
                  <a:tcPr/>
                </a:tc>
                <a:extLst>
                  <a:ext uri="{0D108BD9-81ED-4DB2-BD59-A6C34878D82A}">
                    <a16:rowId xmlns:a16="http://schemas.microsoft.com/office/drawing/2014/main" val="10004"/>
                  </a:ext>
                </a:extLst>
              </a:tr>
              <a:tr h="604727">
                <a:tc>
                  <a:txBody>
                    <a:bodyPr/>
                    <a:lstStyle/>
                    <a:p>
                      <a:r>
                        <a:rPr lang="en-US" dirty="0">
                          <a:latin typeface="Arial" panose="020B0604020202020204" pitchFamily="34" charset="0"/>
                          <a:cs typeface="Arial" panose="020B0604020202020204" pitchFamily="34" charset="0"/>
                        </a:rPr>
                        <a:t>Delta Time</a:t>
                      </a:r>
                    </a:p>
                  </a:txBody>
                  <a:tcPr/>
                </a:tc>
                <a:tc>
                  <a:txBody>
                    <a:bodyPr/>
                    <a:lstStyle/>
                    <a:p>
                      <a:r>
                        <a:rPr lang="en-US" altLang="en-US" dirty="0">
                          <a:latin typeface="Arial" panose="020B0604020202020204" pitchFamily="34" charset="0"/>
                          <a:cs typeface="Arial" panose="020B0604020202020204" pitchFamily="34" charset="0"/>
                        </a:rPr>
                        <a:t>The delta time is calculated.</a:t>
                      </a:r>
                      <a:endParaRPr lang="en-US" dirty="0">
                        <a:latin typeface="Arial" panose="020B0604020202020204" pitchFamily="34" charset="0"/>
                        <a:cs typeface="Arial" panose="020B0604020202020204" pitchFamily="34" charset="0"/>
                      </a:endParaRPr>
                    </a:p>
                  </a:txBody>
                  <a:tcPr/>
                </a:tc>
                <a:tc>
                  <a:txBody>
                    <a:bodyPr/>
                    <a:lstStyle/>
                    <a:p>
                      <a:r>
                        <a:rPr lang="en-US" dirty="0">
                          <a:latin typeface="Arial" panose="020B0604020202020204" pitchFamily="34" charset="0"/>
                          <a:cs typeface="Arial" panose="020B0604020202020204" pitchFamily="34" charset="0"/>
                        </a:rPr>
                        <a:t>Do not include time during interruptions or breaks.</a:t>
                      </a:r>
                    </a:p>
                  </a:txBody>
                  <a:tcPr/>
                </a:tc>
                <a:extLst>
                  <a:ext uri="{0D108BD9-81ED-4DB2-BD59-A6C34878D82A}">
                    <a16:rowId xmlns:a16="http://schemas.microsoft.com/office/drawing/2014/main" val="10005"/>
                  </a:ext>
                </a:extLst>
              </a:tr>
              <a:tr h="365760">
                <a:tc>
                  <a:txBody>
                    <a:bodyPr/>
                    <a:lstStyle/>
                    <a:p>
                      <a:r>
                        <a:rPr lang="en-US" dirty="0">
                          <a:latin typeface="Arial" panose="020B0604020202020204" pitchFamily="34" charset="0"/>
                          <a:cs typeface="Arial" panose="020B0604020202020204" pitchFamily="34" charset="0"/>
                        </a:rPr>
                        <a:t>Comment</a:t>
                      </a:r>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cs typeface="Arial" panose="020B0604020202020204" pitchFamily="34" charset="0"/>
                        </a:rPr>
                        <a:t>Use to describe any interruption</a:t>
                      </a:r>
                      <a:r>
                        <a:rPr lang="en-US" altLang="en-US" baseline="0" dirty="0">
                          <a:latin typeface="Arial" panose="020B0604020202020204" pitchFamily="34" charset="0"/>
                          <a:cs typeface="Arial" panose="020B0604020202020204" pitchFamily="34" charset="0"/>
                        </a:rPr>
                        <a:t> or notable thing that happened.</a:t>
                      </a:r>
                      <a:endParaRPr lang="en-US" altLang="en-US" dirty="0">
                        <a:latin typeface="Arial" panose="020B0604020202020204" pitchFamily="34" charset="0"/>
                        <a:cs typeface="Arial" panose="020B0604020202020204" pitchFamily="34" charset="0"/>
                      </a:endParaRPr>
                    </a:p>
                  </a:txBody>
                  <a:tcPr/>
                </a:tc>
                <a:tc hMerge="1">
                  <a:txBody>
                    <a:bodyPr/>
                    <a:lstStyle/>
                    <a:p>
                      <a:endParaRPr lang="en-US" dirty="0"/>
                    </a:p>
                  </a:txBody>
                  <a:tcPr/>
                </a:tc>
                <a:extLst>
                  <a:ext uri="{0D108BD9-81ED-4DB2-BD59-A6C34878D82A}">
                    <a16:rowId xmlns:a16="http://schemas.microsoft.com/office/drawing/2014/main" val="10006"/>
                  </a:ext>
                </a:extLst>
              </a:tr>
            </a:tbl>
          </a:graphicData>
        </a:graphic>
      </p:graphicFrame>
      <p:sp>
        <p:nvSpPr>
          <p:cNvPr id="6" name="Content Placeholder 2"/>
          <p:cNvSpPr txBox="1">
            <a:spLocks/>
          </p:cNvSpPr>
          <p:nvPr/>
        </p:nvSpPr>
        <p:spPr>
          <a:xfrm>
            <a:off x="5699760" y="1036322"/>
            <a:ext cx="3108960" cy="5194268"/>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10" name="Text Placeholder 9"/>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29262934"/>
      </p:ext>
    </p:extLst>
  </p:cSld>
  <p:clrMapOvr>
    <a:masterClrMapping/>
  </p:clrMapOvr>
</p:sld>
</file>

<file path=ppt/theme/theme1.xml><?xml version="1.0" encoding="utf-8"?>
<a:theme xmlns:a="http://schemas.openxmlformats.org/drawingml/2006/main" name="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branded template" id="{435DDD0E-63C9-4361-8CD0-D7B83D3A742E}" vid="{808AC1D1-171C-4717-BA28-314B3496F12F}"/>
    </a:ext>
  </a:extLst>
</a:theme>
</file>

<file path=ppt/theme/theme2.xml><?xml version="1.0" encoding="utf-8"?>
<a:theme xmlns:a="http://schemas.openxmlformats.org/drawingml/2006/main" name="1_SEI_template">
  <a:themeElements>
    <a:clrScheme name="Custom 11">
      <a:dk1>
        <a:srgbClr val="000000"/>
      </a:dk1>
      <a:lt1>
        <a:srgbClr val="FFFFFF"/>
      </a:lt1>
      <a:dk2>
        <a:srgbClr val="1D4477"/>
      </a:dk2>
      <a:lt2>
        <a:srgbClr val="A4A4A4"/>
      </a:lt2>
      <a:accent1>
        <a:srgbClr val="1D4477"/>
      </a:accent1>
      <a:accent2>
        <a:srgbClr val="996729"/>
      </a:accent2>
      <a:accent3>
        <a:srgbClr val="28773C"/>
      </a:accent3>
      <a:accent4>
        <a:srgbClr val="E8A813"/>
      </a:accent4>
      <a:accent5>
        <a:srgbClr val="178AA0"/>
      </a:accent5>
      <a:accent6>
        <a:srgbClr val="B73529"/>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SEI_Template_4_18c" id="{4EA86DB9-CE91-4B47-BD13-365C7894C646}" vid="{48533B12-B78B-574C-B591-6210E5B04B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SEI-branded template</Template>
  <TotalTime>104</TotalTime>
  <Words>1733</Words>
  <Application>Microsoft Office PowerPoint</Application>
  <PresentationFormat>On-screen Show (4:3)</PresentationFormat>
  <Paragraphs>168</Paragraphs>
  <Slides>13</Slides>
  <Notes>12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13</vt:i4>
      </vt:variant>
    </vt:vector>
  </HeadingPairs>
  <TitlesOfParts>
    <vt:vector size="17" baseType="lpstr">
      <vt:lpstr>Arial</vt:lpstr>
      <vt:lpstr>Calibri</vt:lpstr>
      <vt:lpstr>SEI_Template</vt:lpstr>
      <vt:lpstr>1_SEI_template</vt:lpstr>
      <vt:lpstr>A Discipline for  Software Engineering  </vt:lpstr>
      <vt:lpstr>Document Markings</vt:lpstr>
      <vt:lpstr>Problem</vt:lpstr>
      <vt:lpstr>Checklist Manifesto</vt:lpstr>
      <vt:lpstr>Solution: Use a Process Script</vt:lpstr>
      <vt:lpstr>PSP Initial Script</vt:lpstr>
      <vt:lpstr>PSP Initial Has Four Phases</vt:lpstr>
      <vt:lpstr>Measures and Forms</vt:lpstr>
      <vt:lpstr>Time Recording Log Fields</vt:lpstr>
      <vt:lpstr>Defect Recording Fields</vt:lpstr>
      <vt:lpstr>Some Suggestions</vt:lpstr>
      <vt:lpstr>Assignment Evaluation Criteria</vt:lpstr>
      <vt:lpstr>Messages to Remember</vt:lpstr>
    </vt:vector>
  </TitlesOfParts>
  <Company>Software Engineering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SEI PowerPoint  Title Slide</dc:title>
  <dc:creator>Tamara</dc:creator>
  <cp:lastModifiedBy>Sheela Nath</cp:lastModifiedBy>
  <cp:revision>27</cp:revision>
  <cp:lastPrinted>2015-11-05T19:18:24Z</cp:lastPrinted>
  <dcterms:created xsi:type="dcterms:W3CDTF">2018-11-07T20:50:28Z</dcterms:created>
  <dcterms:modified xsi:type="dcterms:W3CDTF">2020-04-22T20:23:33Z</dcterms:modified>
</cp:coreProperties>
</file>